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embeddings/oleObject12.bin" ContentType="application/vnd.openxmlformats-officedocument.oleObject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embeddings/oleObject10.bin" ContentType="application/vnd.openxmlformats-officedocument.oleObject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embeddings/oleObject8.bin" ContentType="application/vnd.openxmlformats-officedocument.oleObjec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embeddings/oleObject6.bin" ContentType="application/vnd.openxmlformats-officedocument.oleObject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activeX/activeX8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activeX"/>
  <Override PartName="/ppt/activeX/activeX5.xml" ContentType="application/vnd.ms-office.activeX+xml"/>
  <Default Extension="png" ContentType="image/png"/>
  <Override PartName="/ppt/notesSlides/notesSlide1.xml" ContentType="application/vnd.openxmlformats-officedocument.presentationml.notesSlide+xml"/>
  <Override PartName="/ppt/embeddings/oleObject11.bin" ContentType="application/vnd.openxmlformats-officedocument.oleObject"/>
  <Override PartName="/ppt/embeddings/oleObject13.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embeddings/oleObject9.bin" ContentType="application/vnd.openxmlformats-officedocument.oleObjec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embeddings/oleObject7.bin" ContentType="application/vnd.openxmlformats-officedocument.oleObject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embeddings/oleObject5.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61" r:id="rId3"/>
    <p:sldId id="263" r:id="rId4"/>
    <p:sldId id="258" r:id="rId5"/>
    <p:sldId id="259" r:id="rId6"/>
    <p:sldId id="260" r:id="rId7"/>
    <p:sldId id="262" r:id="rId8"/>
    <p:sldId id="264" r:id="rId9"/>
    <p:sldId id="265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8" r:id="rId19"/>
    <p:sldId id="267" r:id="rId20"/>
    <p:sldId id="274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711" autoAdjust="0"/>
  </p:normalViewPr>
  <p:slideViewPr>
    <p:cSldViewPr>
      <p:cViewPr varScale="1">
        <p:scale>
          <a:sx n="67" d="100"/>
          <a:sy n="67" d="100"/>
        </p:scale>
        <p:origin x="-16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2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3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4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5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6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7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activeX/activeX8.xml><?xml version="1.0" encoding="utf-8"?>
<ax:ocx xmlns:ax="http://schemas.microsoft.com/office/2006/activeX" xmlns:r="http://schemas.openxmlformats.org/officeDocument/2006/relationships" ax:classid="{5512D11A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8.wmf"/><Relationship Id="rId1" Type="http://schemas.openxmlformats.org/officeDocument/2006/relationships/image" Target="../media/image22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FD777-8CB0-49DD-AF21-C3F85BFACCF7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E96B4-4EC8-40E4-8D5C-875136D635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8CB347-035C-4DC4-B377-7103ECD9104C}" type="slidenum">
              <a:rPr lang="ru-RU"/>
              <a:pPr/>
              <a:t>15</a:t>
            </a:fld>
            <a:endParaRPr lang="ru-RU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BB314-8F78-441F-AEB8-7A7F547661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812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image" Target="../media/image3.png"/><Relationship Id="rId5" Type="http://schemas.openxmlformats.org/officeDocument/2006/relationships/control" Target="../activeX/activeX4.xml"/><Relationship Id="rId10" Type="http://schemas.openxmlformats.org/officeDocument/2006/relationships/slideLayout" Target="../slideLayouts/slideLayout3.xml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Группа: Теоретики.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-8245424" y="3109328"/>
            <a:ext cx="7772400" cy="37486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3068960"/>
            <a:ext cx="312515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Состав группы:</a:t>
            </a:r>
          </a:p>
          <a:p>
            <a:pPr algn="ctr"/>
            <a:r>
              <a:rPr lang="ru-RU" sz="2400" b="1" cap="none" spc="0" dirty="0" err="1" smtClean="0">
                <a:ln/>
                <a:solidFill>
                  <a:schemeClr val="accent3"/>
                </a:solidFill>
                <a:effectLst/>
              </a:rPr>
              <a:t>Волоскова</a:t>
            </a:r>
            <a:r>
              <a:rPr lang="ru-RU" sz="2400" b="1" cap="none" spc="0" dirty="0" smtClean="0">
                <a:ln/>
                <a:solidFill>
                  <a:schemeClr val="accent3"/>
                </a:solidFill>
                <a:effectLst/>
              </a:rPr>
              <a:t> Валерия</a:t>
            </a:r>
          </a:p>
          <a:p>
            <a:pPr algn="ctr"/>
            <a:r>
              <a:rPr lang="ru-RU" sz="2400" b="1" dirty="0" err="1" smtClean="0">
                <a:ln/>
                <a:solidFill>
                  <a:schemeClr val="accent3"/>
                </a:solidFill>
              </a:rPr>
              <a:t>Лупик</a:t>
            </a:r>
            <a:r>
              <a:rPr lang="ru-RU" sz="2400" b="1" dirty="0" smtClean="0">
                <a:ln/>
                <a:solidFill>
                  <a:schemeClr val="accent3"/>
                </a:solidFill>
              </a:rPr>
              <a:t> Никита </a:t>
            </a:r>
          </a:p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Егорова Анастасия</a:t>
            </a:r>
          </a:p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Горячёв Игорь</a:t>
            </a:r>
          </a:p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Арефьева Ольга</a:t>
            </a:r>
          </a:p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Павлов Владимир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80928"/>
            <a:ext cx="302433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ontrols>
      <p:control spid="14353" name="DefaultOcx" r:id="rId2" imgW="609480" imgH="228600"/>
      <p:control spid="14354" name="HTMLText1" r:id="rId3" imgW="609480" imgH="228600"/>
      <p:control spid="14355" name="HTMLText2" r:id="rId4" imgW="609480" imgH="228600"/>
      <p:control spid="14356" name="HTMLText3" r:id="rId5" imgW="609480" imgH="228600"/>
      <p:control spid="14357" name="HTMLText4" r:id="rId6" imgW="609480" imgH="228600"/>
      <p:control spid="14358" name="HTMLText5" r:id="rId7" imgW="609480" imgH="228600"/>
      <p:control spid="14359" name="HTMLText6" r:id="rId8" imgW="609480" imgH="228600"/>
      <p:control spid="14360" name="HTMLText7" r:id="rId9" imgW="609480" imgH="228600"/>
    </p:controls>
    <p:extLst>
      <p:ext uri="{BB962C8B-B14F-4D97-AF65-F5344CB8AC3E}">
        <p14:creationId xmlns:p14="http://schemas.microsoft.com/office/powerpoint/2010/main" xmlns="" val="823356479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Автофигура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4800" dirty="0" smtClean="0"/>
              <a:t>Задачи:</a:t>
            </a:r>
            <a:br>
              <a:rPr lang="ru-RU" sz="4800" dirty="0" smtClean="0"/>
            </a:br>
            <a:r>
              <a:rPr lang="ru-RU" sz="4800" dirty="0" smtClean="0"/>
              <a:t>Типы  задач</a:t>
            </a:r>
          </a:p>
        </p:txBody>
      </p:sp>
      <p:sp>
        <p:nvSpPr>
          <p:cNvPr id="7171" name="Прямоуг. 3"/>
          <p:cNvSpPr>
            <a:spLocks noGrp="1" noChangeArrowheads="1"/>
          </p:cNvSpPr>
          <p:nvPr>
            <p:ph idx="1"/>
          </p:nvPr>
        </p:nvSpPr>
        <p:spPr>
          <a:xfrm>
            <a:off x="900113" y="2924175"/>
            <a:ext cx="7693025" cy="3724275"/>
          </a:xfrm>
        </p:spPr>
        <p:txBody>
          <a:bodyPr/>
          <a:lstStyle/>
          <a:p>
            <a:pPr eaLnBrk="1" hangingPunct="1"/>
            <a:r>
              <a:rPr lang="ru-RU" smtClean="0">
                <a:hlinkClick r:id="rId2" action="ppaction://hlinksldjump"/>
              </a:rPr>
              <a:t>Нахождение дроби от числа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sldjump"/>
              </a:rPr>
              <a:t>Нахождение неизвестного числа по значению его дроби</a:t>
            </a:r>
            <a:endParaRPr lang="ru-RU" smtClean="0"/>
          </a:p>
          <a:p>
            <a:pPr eaLnBrk="1" hangingPunct="1"/>
            <a:r>
              <a:rPr lang="ru-RU" smtClean="0">
                <a:hlinkClick r:id="rId4" action="ppaction://hlinksldjump"/>
              </a:rPr>
              <a:t>Какую часть составляет одно число от другого?</a:t>
            </a:r>
            <a:endParaRPr lang="ru-RU" smtClean="0"/>
          </a:p>
        </p:txBody>
      </p:sp>
      <p:sp>
        <p:nvSpPr>
          <p:cNvPr id="5124" name="Автофигура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42988" y="6021388"/>
            <a:ext cx="360362" cy="287337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967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Автофигура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Нахождение дроби от числа</a:t>
            </a:r>
          </a:p>
        </p:txBody>
      </p:sp>
      <p:sp>
        <p:nvSpPr>
          <p:cNvPr id="6147" name="Прямоуг.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Чтобы найти дробь от числа, надо это число умножить на эту дробь.</a:t>
            </a:r>
          </a:p>
        </p:txBody>
      </p:sp>
      <p:graphicFrame>
        <p:nvGraphicFramePr>
          <p:cNvPr id="8230" name="Группа 38"/>
          <p:cNvGraphicFramePr>
            <a:graphicFrameLocks noGrp="1"/>
          </p:cNvGraphicFramePr>
          <p:nvPr>
            <p:ph sz="half" idx="2"/>
          </p:nvPr>
        </p:nvGraphicFramePr>
        <p:xfrm>
          <a:off x="2376488" y="3716338"/>
          <a:ext cx="6516687" cy="2590801"/>
        </p:xfrm>
        <a:graphic>
          <a:graphicData uri="http://schemas.openxmlformats.org/drawingml/2006/table">
            <a:tbl>
              <a:tblPr/>
              <a:tblGrid>
                <a:gridCol w="2195512"/>
                <a:gridCol w="1439863"/>
                <a:gridCol w="1439862"/>
                <a:gridCol w="1441450"/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найти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2/3  от  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22,5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4/5  от 1,5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8/15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1,2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8/3  от  120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320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1/45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32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6175" name="Автофигура 4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16013" y="5734050"/>
            <a:ext cx="360362" cy="43180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670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Автофигура 2"/>
          <p:cNvSpPr>
            <a:spLocks noGrp="1" noChangeArrowheads="1"/>
          </p:cNvSpPr>
          <p:nvPr>
            <p:ph type="title"/>
          </p:nvPr>
        </p:nvSpPr>
        <p:spPr>
          <a:xfrm>
            <a:off x="827088" y="476250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sz="2800" dirty="0" smtClean="0"/>
              <a:t>Задачи на нахождение дроби от числа</a:t>
            </a:r>
          </a:p>
        </p:txBody>
      </p:sp>
      <p:sp>
        <p:nvSpPr>
          <p:cNvPr id="10243" name="Прямоуг. 3"/>
          <p:cNvSpPr>
            <a:spLocks noGrp="1" noChangeArrowheads="1"/>
          </p:cNvSpPr>
          <p:nvPr>
            <p:ph idx="1"/>
          </p:nvPr>
        </p:nvSpPr>
        <p:spPr>
          <a:xfrm>
            <a:off x="899592" y="1916832"/>
            <a:ext cx="7693025" cy="3736975"/>
          </a:xfrm>
        </p:spPr>
        <p:txBody>
          <a:bodyPr/>
          <a:lstStyle/>
          <a:p>
            <a:pPr eaLnBrk="1" hangingPunct="1"/>
            <a:r>
              <a:rPr lang="ru-RU" sz="3600" dirty="0" smtClean="0">
                <a:hlinkClick r:id="rId2" action="ppaction://hlinksldjump"/>
              </a:rPr>
              <a:t>На ветке сидело 12 птиц, 2/3 их числа улетело. Сколько птиц улетело?</a:t>
            </a:r>
            <a:endParaRPr lang="ru-RU" sz="3600" dirty="0" smtClean="0"/>
          </a:p>
          <a:p>
            <a:pPr eaLnBrk="1" hangingPunct="1"/>
            <a:endParaRPr lang="ru-RU" sz="2000" dirty="0" smtClean="0"/>
          </a:p>
          <a:p>
            <a:pPr eaLnBrk="1" hangingPunct="1"/>
            <a:endParaRPr lang="ru-RU" sz="2000" dirty="0" smtClean="0"/>
          </a:p>
        </p:txBody>
      </p:sp>
      <p:sp>
        <p:nvSpPr>
          <p:cNvPr id="7172" name="Автофигура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692275" y="6308725"/>
            <a:ext cx="287338" cy="288925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4251865"/>
            <a:ext cx="65389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 12 * 2/3 = 8 птиц улетело. 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37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Автофигура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smtClean="0"/>
              <a:t>Нахождение неизвестного числа по значению его дроби</a:t>
            </a:r>
          </a:p>
        </p:txBody>
      </p:sp>
      <p:sp>
        <p:nvSpPr>
          <p:cNvPr id="11267" name="Прямоуг.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2492375"/>
            <a:ext cx="7550150" cy="1008063"/>
          </a:xfrm>
        </p:spPr>
        <p:txBody>
          <a:bodyPr/>
          <a:lstStyle/>
          <a:p>
            <a:pPr eaLnBrk="1" hangingPunct="1"/>
            <a:r>
              <a:rPr lang="ru-RU" sz="2000" smtClean="0"/>
              <a:t>Чтобы найти неизвестное число по значению его дроби, надо значение дроби разделить на эту дробь.</a:t>
            </a:r>
          </a:p>
        </p:txBody>
      </p:sp>
      <p:graphicFrame>
        <p:nvGraphicFramePr>
          <p:cNvPr id="11310" name="Группа 46"/>
          <p:cNvGraphicFramePr>
            <a:graphicFrameLocks noGrp="1"/>
          </p:cNvGraphicFramePr>
          <p:nvPr>
            <p:ph sz="half" idx="2"/>
          </p:nvPr>
        </p:nvGraphicFramePr>
        <p:xfrm>
          <a:off x="1042988" y="3573463"/>
          <a:ext cx="7488237" cy="2808288"/>
        </p:xfrm>
        <a:graphic>
          <a:graphicData uri="http://schemas.openxmlformats.org/drawingml/2006/table">
            <a:tbl>
              <a:tblPr/>
              <a:tblGrid>
                <a:gridCol w="2520950"/>
                <a:gridCol w="1655762"/>
                <a:gridCol w="1728788"/>
                <a:gridCol w="1582737"/>
              </a:tblGrid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Найти неизвестное число, если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3/5 от него составляют 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25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1/25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1,2 от него составляют 18,3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4/61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61/4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21,96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8/3 от него составляют 64/75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0,32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0,16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25/8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23" name="Автофигура 5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237288"/>
            <a:ext cx="288925" cy="43180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58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Автофигура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Как найти, какую часть составляет одно число от другого?</a:t>
            </a:r>
          </a:p>
        </p:txBody>
      </p:sp>
      <p:sp>
        <p:nvSpPr>
          <p:cNvPr id="14339" name="Прямоуг. 3"/>
          <p:cNvSpPr>
            <a:spLocks noGrp="1" noChangeArrowheads="1"/>
          </p:cNvSpPr>
          <p:nvPr>
            <p:ph type="body" sz="half" idx="1"/>
          </p:nvPr>
        </p:nvSpPr>
        <p:spPr>
          <a:xfrm>
            <a:off x="6084888" y="2492375"/>
            <a:ext cx="2232025" cy="4365625"/>
          </a:xfrm>
        </p:spPr>
        <p:txBody>
          <a:bodyPr/>
          <a:lstStyle/>
          <a:p>
            <a:pPr eaLnBrk="1" hangingPunct="1"/>
            <a:r>
              <a:rPr lang="ru-RU" sz="2400" smtClean="0"/>
              <a:t>Чтобы узнать, какую часть одно число составляет от другого, надо первое число разделить на второе.</a:t>
            </a:r>
          </a:p>
        </p:txBody>
      </p:sp>
      <p:graphicFrame>
        <p:nvGraphicFramePr>
          <p:cNvPr id="14381" name="Группа 45"/>
          <p:cNvGraphicFramePr>
            <a:graphicFrameLocks noGrp="1"/>
          </p:cNvGraphicFramePr>
          <p:nvPr>
            <p:ph sz="half" idx="2"/>
          </p:nvPr>
        </p:nvGraphicFramePr>
        <p:xfrm>
          <a:off x="971550" y="2636838"/>
          <a:ext cx="5040313" cy="3922712"/>
        </p:xfrm>
        <a:graphic>
          <a:graphicData uri="http://schemas.openxmlformats.org/drawingml/2006/table">
            <a:tbl>
              <a:tblPr/>
              <a:tblGrid>
                <a:gridCol w="1584325"/>
                <a:gridCol w="1152525"/>
                <a:gridCol w="1150938"/>
                <a:gridCol w="1152525"/>
              </a:tblGrid>
              <a:tr h="1006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Какую часть составляет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 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7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 от 90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2/15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7,5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1,8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32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2,5 от 15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5/3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1/6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3/5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7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2/9 от 1,8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0,4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8,1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" action="ppaction://noaction"/>
                        </a:rPr>
                        <a:t>10/81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1" name="Автофигура 4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288925" cy="358775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69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3"/>
          <p:cNvSpPr txBox="1">
            <a:spLocks noChangeArrowheads="1"/>
          </p:cNvSpPr>
          <p:nvPr/>
        </p:nvSpPr>
        <p:spPr bwMode="auto">
          <a:xfrm>
            <a:off x="180975" y="4603750"/>
            <a:ext cx="87852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Деление числителя и знаменателя на их общий делитель, отличный от единицы, называют сокращением дроби.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214438" y="2552700"/>
          <a:ext cx="777875" cy="1419225"/>
        </p:xfrm>
        <a:graphic>
          <a:graphicData uri="http://schemas.openxmlformats.org/presentationml/2006/ole">
            <p:oleObj spid="_x0000_s29698" name="Формула" r:id="rId4" imgW="215640" imgH="393480" progId="Equation.3">
              <p:embed/>
            </p:oleObj>
          </a:graphicData>
        </a:graphic>
      </p:graphicFrame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854200" y="2520950"/>
            <a:ext cx="565150" cy="714375"/>
            <a:chOff x="2472" y="1732"/>
            <a:chExt cx="356" cy="450"/>
          </a:xfrm>
        </p:grpSpPr>
        <p:sp>
          <p:nvSpPr>
            <p:cNvPr id="3090" name="Text Box 15"/>
            <p:cNvSpPr txBox="1">
              <a:spLocks noChangeArrowheads="1"/>
            </p:cNvSpPr>
            <p:nvPr/>
          </p:nvSpPr>
          <p:spPr bwMode="auto">
            <a:xfrm>
              <a:off x="2534" y="1732"/>
              <a:ext cx="294" cy="442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>
                  <a:solidFill>
                    <a:srgbClr val="FF0000"/>
                  </a:solidFill>
                  <a:latin typeface="Arial" charset="0"/>
                </a:rPr>
                <a:t>4</a:t>
              </a:r>
            </a:p>
          </p:txBody>
        </p:sp>
        <p:graphicFrame>
          <p:nvGraphicFramePr>
            <p:cNvPr id="3079" name="Object 16"/>
            <p:cNvGraphicFramePr>
              <a:graphicFrameLocks noChangeAspect="1"/>
            </p:cNvGraphicFramePr>
            <p:nvPr/>
          </p:nvGraphicFramePr>
          <p:xfrm>
            <a:off x="2472" y="1842"/>
            <a:ext cx="210" cy="340"/>
          </p:xfrm>
          <a:graphic>
            <a:graphicData uri="http://schemas.openxmlformats.org/presentationml/2006/ole">
              <p:oleObj spid="_x0000_s29703" name="Формула" r:id="rId5" imgW="101520" imgH="164880" progId="Equation.3">
                <p:embed/>
              </p:oleObj>
            </a:graphicData>
          </a:graphic>
        </p:graphicFrame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828800" y="3295650"/>
            <a:ext cx="565150" cy="714375"/>
            <a:chOff x="2472" y="1732"/>
            <a:chExt cx="356" cy="450"/>
          </a:xfrm>
        </p:grpSpPr>
        <p:sp>
          <p:nvSpPr>
            <p:cNvPr id="3089" name="Text Box 18"/>
            <p:cNvSpPr txBox="1">
              <a:spLocks noChangeArrowheads="1"/>
            </p:cNvSpPr>
            <p:nvPr/>
          </p:nvSpPr>
          <p:spPr bwMode="auto">
            <a:xfrm>
              <a:off x="2534" y="1732"/>
              <a:ext cx="294" cy="442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>
                  <a:solidFill>
                    <a:srgbClr val="FF0000"/>
                  </a:solidFill>
                  <a:latin typeface="Arial" charset="0"/>
                </a:rPr>
                <a:t>4</a:t>
              </a:r>
            </a:p>
          </p:txBody>
        </p:sp>
        <p:graphicFrame>
          <p:nvGraphicFramePr>
            <p:cNvPr id="3078" name="Object 19"/>
            <p:cNvGraphicFramePr>
              <a:graphicFrameLocks noChangeAspect="1"/>
            </p:cNvGraphicFramePr>
            <p:nvPr/>
          </p:nvGraphicFramePr>
          <p:xfrm>
            <a:off x="2472" y="1842"/>
            <a:ext cx="210" cy="340"/>
          </p:xfrm>
          <a:graphic>
            <a:graphicData uri="http://schemas.openxmlformats.org/presentationml/2006/ole">
              <p:oleObj spid="_x0000_s29702" name="Формула" r:id="rId6" imgW="101520" imgH="164880" progId="Equation.3">
                <p:embed/>
              </p:oleObj>
            </a:graphicData>
          </a:graphic>
        </p:graphicFrame>
      </p:grpSp>
      <p:graphicFrame>
        <p:nvGraphicFramePr>
          <p:cNvPr id="552980" name="Object 20"/>
          <p:cNvGraphicFramePr>
            <a:graphicFrameLocks noChangeAspect="1"/>
          </p:cNvGraphicFramePr>
          <p:nvPr/>
        </p:nvGraphicFramePr>
        <p:xfrm>
          <a:off x="6215063" y="2540000"/>
          <a:ext cx="960437" cy="1419225"/>
        </p:xfrm>
        <a:graphic>
          <a:graphicData uri="http://schemas.openxmlformats.org/presentationml/2006/ole">
            <p:oleObj spid="_x0000_s29699" name="Формула" r:id="rId7" imgW="266400" imgH="393480" progId="Equation.3">
              <p:embed/>
            </p:oleObj>
          </a:graphicData>
        </a:graphic>
      </p:graphicFrame>
      <p:sp>
        <p:nvSpPr>
          <p:cNvPr id="552982" name="Line 22"/>
          <p:cNvSpPr>
            <a:spLocks noChangeShapeType="1"/>
          </p:cNvSpPr>
          <p:nvPr/>
        </p:nvSpPr>
        <p:spPr bwMode="auto">
          <a:xfrm>
            <a:off x="1879600" y="3289300"/>
            <a:ext cx="33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4" name="WordArt 23"/>
          <p:cNvSpPr>
            <a:spLocks noChangeArrowheads="1" noChangeShapeType="1" noTextEdit="1"/>
          </p:cNvSpPr>
          <p:nvPr/>
        </p:nvSpPr>
        <p:spPr bwMode="auto">
          <a:xfrm>
            <a:off x="1701800" y="361950"/>
            <a:ext cx="5461000" cy="16129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Сокращение дроби</a:t>
            </a:r>
          </a:p>
        </p:txBody>
      </p:sp>
      <p:graphicFrame>
        <p:nvGraphicFramePr>
          <p:cNvPr id="552985" name="Object 25"/>
          <p:cNvGraphicFramePr>
            <a:graphicFrameLocks noChangeAspect="1"/>
          </p:cNvGraphicFramePr>
          <p:nvPr/>
        </p:nvGraphicFramePr>
        <p:xfrm>
          <a:off x="5405438" y="2552700"/>
          <a:ext cx="777875" cy="1419225"/>
        </p:xfrm>
        <a:graphic>
          <a:graphicData uri="http://schemas.openxmlformats.org/presentationml/2006/ole">
            <p:oleObj spid="_x0000_s29700" name="Формула" r:id="rId8" imgW="215640" imgH="393480" progId="Equation.3">
              <p:embed/>
            </p:oleObj>
          </a:graphicData>
        </a:graphic>
      </p:graphicFrame>
      <p:sp>
        <p:nvSpPr>
          <p:cNvPr id="552986" name="Line 26"/>
          <p:cNvSpPr>
            <a:spLocks noChangeShapeType="1"/>
          </p:cNvSpPr>
          <p:nvPr/>
        </p:nvSpPr>
        <p:spPr bwMode="auto">
          <a:xfrm flipH="1">
            <a:off x="5613400" y="2730500"/>
            <a:ext cx="482600" cy="355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2990" name="Text Box 30"/>
          <p:cNvSpPr txBox="1">
            <a:spLocks noChangeArrowheads="1"/>
          </p:cNvSpPr>
          <p:nvPr/>
        </p:nvSpPr>
        <p:spPr bwMode="auto">
          <a:xfrm>
            <a:off x="5927725" y="22637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/>
              <a:t>2</a:t>
            </a:r>
          </a:p>
        </p:txBody>
      </p:sp>
      <p:sp>
        <p:nvSpPr>
          <p:cNvPr id="552991" name="Line 31"/>
          <p:cNvSpPr>
            <a:spLocks noChangeShapeType="1"/>
          </p:cNvSpPr>
          <p:nvPr/>
        </p:nvSpPr>
        <p:spPr bwMode="auto">
          <a:xfrm flipH="1">
            <a:off x="5461000" y="3492500"/>
            <a:ext cx="685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2992" name="Text Box 32"/>
          <p:cNvSpPr txBox="1">
            <a:spLocks noChangeArrowheads="1"/>
          </p:cNvSpPr>
          <p:nvPr/>
        </p:nvSpPr>
        <p:spPr bwMode="auto">
          <a:xfrm>
            <a:off x="6042025" y="31781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/>
              <a:t>9</a:t>
            </a:r>
          </a:p>
        </p:txBody>
      </p:sp>
      <p:graphicFrame>
        <p:nvGraphicFramePr>
          <p:cNvPr id="552993" name="Object 33"/>
          <p:cNvGraphicFramePr>
            <a:graphicFrameLocks noChangeAspect="1"/>
          </p:cNvGraphicFramePr>
          <p:nvPr/>
        </p:nvGraphicFramePr>
        <p:xfrm>
          <a:off x="2328863" y="2514600"/>
          <a:ext cx="960437" cy="1419225"/>
        </p:xfrm>
        <a:graphic>
          <a:graphicData uri="http://schemas.openxmlformats.org/presentationml/2006/ole">
            <p:oleObj spid="_x0000_s29701" name="Формула" r:id="rId9" imgW="26640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2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5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2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2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52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2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2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552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52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2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2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52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52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2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2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52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2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2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52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0" grpId="0"/>
      <p:bldP spid="5529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57"/>
          <p:cNvGraphicFramePr>
            <a:graphicFrameLocks noChangeAspect="1"/>
          </p:cNvGraphicFramePr>
          <p:nvPr/>
        </p:nvGraphicFramePr>
        <p:xfrm>
          <a:off x="4175125" y="2122488"/>
          <a:ext cx="590550" cy="1535112"/>
        </p:xfrm>
        <a:graphic>
          <a:graphicData uri="http://schemas.openxmlformats.org/presentationml/2006/ole">
            <p:oleObj spid="_x0000_s30722" name="Формула" r:id="rId3" imgW="152280" imgH="393480" progId="Equation.3">
              <p:embed/>
            </p:oleObj>
          </a:graphicData>
        </a:graphic>
      </p:graphicFrame>
      <p:sp>
        <p:nvSpPr>
          <p:cNvPr id="5123" name="WordArt 276"/>
          <p:cNvSpPr>
            <a:spLocks noChangeArrowheads="1" noChangeShapeType="1" noTextEdit="1"/>
          </p:cNvSpPr>
          <p:nvPr/>
        </p:nvSpPr>
        <p:spPr bwMode="auto">
          <a:xfrm>
            <a:off x="2032000" y="260350"/>
            <a:ext cx="5461000" cy="16129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Несократимая дробь</a:t>
            </a:r>
          </a:p>
        </p:txBody>
      </p:sp>
      <p:sp>
        <p:nvSpPr>
          <p:cNvPr id="556309" name="Text Box 277"/>
          <p:cNvSpPr txBox="1">
            <a:spLocks noChangeArrowheads="1"/>
          </p:cNvSpPr>
          <p:nvPr/>
        </p:nvSpPr>
        <p:spPr bwMode="auto">
          <a:xfrm>
            <a:off x="231775" y="3930650"/>
            <a:ext cx="86709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Эту дробь сократить нельзя, так как её </a:t>
            </a:r>
            <a:r>
              <a:rPr lang="ru-RU" sz="3200">
                <a:solidFill>
                  <a:srgbClr val="0000FF"/>
                </a:solidFill>
                <a:latin typeface="Arial" charset="0"/>
              </a:rPr>
              <a:t>числитель и знаменатель</a:t>
            </a:r>
            <a:r>
              <a:rPr lang="ru-RU" sz="3200">
                <a:latin typeface="Arial" charset="0"/>
              </a:rPr>
              <a:t> </a:t>
            </a:r>
          </a:p>
          <a:p>
            <a:r>
              <a:rPr lang="ru-RU" sz="3200">
                <a:latin typeface="Arial" charset="0"/>
              </a:rPr>
              <a:t>                              </a:t>
            </a:r>
            <a:r>
              <a:rPr lang="ru-RU" sz="3200">
                <a:solidFill>
                  <a:srgbClr val="FF0000"/>
                </a:solidFill>
                <a:latin typeface="Arial" charset="0"/>
              </a:rPr>
              <a:t>взаимно простые числа.</a:t>
            </a:r>
          </a:p>
        </p:txBody>
      </p:sp>
      <p:sp>
        <p:nvSpPr>
          <p:cNvPr id="556310" name="Text Box 278"/>
          <p:cNvSpPr txBox="1">
            <a:spLocks noChangeArrowheads="1"/>
          </p:cNvSpPr>
          <p:nvPr/>
        </p:nvSpPr>
        <p:spPr bwMode="auto">
          <a:xfrm>
            <a:off x="3305175" y="5886450"/>
            <a:ext cx="2701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НОД(2;9) = 1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5126" name="Picture 279" descr="e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5825" y="1541463"/>
            <a:ext cx="21907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6309" grpId="0"/>
      <p:bldP spid="5563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4" name="Text Box 4"/>
          <p:cNvSpPr txBox="1">
            <a:spLocks noChangeArrowheads="1"/>
          </p:cNvSpPr>
          <p:nvPr/>
        </p:nvSpPr>
        <p:spPr bwMode="auto">
          <a:xfrm>
            <a:off x="650875" y="158750"/>
            <a:ext cx="8023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Сокращение дроби на </a:t>
            </a:r>
          </a:p>
          <a:p>
            <a:pPr algn="ctr">
              <a:defRPr/>
            </a:pPr>
            <a:r>
              <a:rPr lang="ru-RU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наибольший общий делитель.</a:t>
            </a:r>
          </a:p>
        </p:txBody>
      </p:sp>
      <p:graphicFrame>
        <p:nvGraphicFramePr>
          <p:cNvPr id="6146" name="Object 5"/>
          <p:cNvGraphicFramePr>
            <a:graphicFrameLocks noChangeAspect="1"/>
          </p:cNvGraphicFramePr>
          <p:nvPr/>
        </p:nvGraphicFramePr>
        <p:xfrm>
          <a:off x="3303588" y="4197350"/>
          <a:ext cx="1249362" cy="1616075"/>
        </p:xfrm>
        <a:graphic>
          <a:graphicData uri="http://schemas.openxmlformats.org/presentationml/2006/ole">
            <p:oleObj spid="_x0000_s31746" name="Формула" r:id="rId3" imgW="304560" imgH="393480" progId="Equation.3">
              <p:embed/>
            </p:oleObj>
          </a:graphicData>
        </a:graphic>
      </p:graphicFrame>
      <p:sp>
        <p:nvSpPr>
          <p:cNvPr id="588806" name="Line 6"/>
          <p:cNvSpPr>
            <a:spLocks noChangeShapeType="1"/>
          </p:cNvSpPr>
          <p:nvPr/>
        </p:nvSpPr>
        <p:spPr bwMode="auto">
          <a:xfrm flipH="1">
            <a:off x="3492500" y="4508500"/>
            <a:ext cx="81280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8807" name="Text Box 7"/>
          <p:cNvSpPr txBox="1">
            <a:spLocks noChangeArrowheads="1"/>
          </p:cNvSpPr>
          <p:nvPr/>
        </p:nvSpPr>
        <p:spPr bwMode="auto">
          <a:xfrm>
            <a:off x="4365625" y="40163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/>
              <a:t>2</a:t>
            </a:r>
          </a:p>
        </p:txBody>
      </p:sp>
      <p:sp>
        <p:nvSpPr>
          <p:cNvPr id="588808" name="Line 8"/>
          <p:cNvSpPr>
            <a:spLocks noChangeShapeType="1"/>
          </p:cNvSpPr>
          <p:nvPr/>
        </p:nvSpPr>
        <p:spPr bwMode="auto">
          <a:xfrm flipH="1">
            <a:off x="3467100" y="5270500"/>
            <a:ext cx="8890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8809" name="Text Box 9"/>
          <p:cNvSpPr txBox="1">
            <a:spLocks noChangeArrowheads="1"/>
          </p:cNvSpPr>
          <p:nvPr/>
        </p:nvSpPr>
        <p:spPr bwMode="auto">
          <a:xfrm>
            <a:off x="4340225" y="49561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/>
              <a:t>3</a:t>
            </a:r>
          </a:p>
        </p:txBody>
      </p:sp>
      <p:sp>
        <p:nvSpPr>
          <p:cNvPr id="588810" name="Text Box 10"/>
          <p:cNvSpPr txBox="1">
            <a:spLocks noChangeArrowheads="1"/>
          </p:cNvSpPr>
          <p:nvPr/>
        </p:nvSpPr>
        <p:spPr bwMode="auto">
          <a:xfrm>
            <a:off x="460375" y="1517650"/>
            <a:ext cx="2981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НОД(210; 315)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588811" name="Object 11"/>
          <p:cNvGraphicFramePr>
            <a:graphicFrameLocks noChangeAspect="1"/>
          </p:cNvGraphicFramePr>
          <p:nvPr/>
        </p:nvGraphicFramePr>
        <p:xfrm>
          <a:off x="4652963" y="4203700"/>
          <a:ext cx="1136650" cy="1682750"/>
        </p:xfrm>
        <a:graphic>
          <a:graphicData uri="http://schemas.openxmlformats.org/presentationml/2006/ole">
            <p:oleObj spid="_x0000_s31747" name="Формула" r:id="rId4" imgW="266400" imgH="393480" progId="Equation.3">
              <p:embed/>
            </p:oleObj>
          </a:graphicData>
        </a:graphic>
      </p:graphicFrame>
      <p:sp>
        <p:nvSpPr>
          <p:cNvPr id="588812" name="Text Box 12"/>
          <p:cNvSpPr txBox="1">
            <a:spLocks noChangeArrowheads="1"/>
          </p:cNvSpPr>
          <p:nvPr/>
        </p:nvSpPr>
        <p:spPr bwMode="auto">
          <a:xfrm>
            <a:off x="1565275" y="2305050"/>
            <a:ext cx="923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210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3" name="Text Box 13"/>
          <p:cNvSpPr txBox="1">
            <a:spLocks noChangeArrowheads="1"/>
          </p:cNvSpPr>
          <p:nvPr/>
        </p:nvSpPr>
        <p:spPr bwMode="auto">
          <a:xfrm>
            <a:off x="1501775" y="3117850"/>
            <a:ext cx="949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315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4" name="Text Box 14"/>
          <p:cNvSpPr txBox="1">
            <a:spLocks noChangeArrowheads="1"/>
          </p:cNvSpPr>
          <p:nvPr/>
        </p:nvSpPr>
        <p:spPr bwMode="auto">
          <a:xfrm>
            <a:off x="2352675" y="2305050"/>
            <a:ext cx="2066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10*21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5" name="Text Box 15"/>
          <p:cNvSpPr txBox="1">
            <a:spLocks noChangeArrowheads="1"/>
          </p:cNvSpPr>
          <p:nvPr/>
        </p:nvSpPr>
        <p:spPr bwMode="auto">
          <a:xfrm>
            <a:off x="3889375" y="2305050"/>
            <a:ext cx="2092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2*5*3*7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6" name="Text Box 16"/>
          <p:cNvSpPr txBox="1">
            <a:spLocks noChangeArrowheads="1"/>
          </p:cNvSpPr>
          <p:nvPr/>
        </p:nvSpPr>
        <p:spPr bwMode="auto">
          <a:xfrm>
            <a:off x="5730875" y="2305050"/>
            <a:ext cx="2143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2*3*5*7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7" name="Text Box 17"/>
          <p:cNvSpPr txBox="1">
            <a:spLocks noChangeArrowheads="1"/>
          </p:cNvSpPr>
          <p:nvPr/>
        </p:nvSpPr>
        <p:spPr bwMode="auto">
          <a:xfrm>
            <a:off x="2301875" y="3117850"/>
            <a:ext cx="166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5*63 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8" name="Text Box 18"/>
          <p:cNvSpPr txBox="1">
            <a:spLocks noChangeArrowheads="1"/>
          </p:cNvSpPr>
          <p:nvPr/>
        </p:nvSpPr>
        <p:spPr bwMode="auto">
          <a:xfrm>
            <a:off x="3597275" y="3117850"/>
            <a:ext cx="1889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5*7*9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19" name="Text Box 19"/>
          <p:cNvSpPr txBox="1">
            <a:spLocks noChangeArrowheads="1"/>
          </p:cNvSpPr>
          <p:nvPr/>
        </p:nvSpPr>
        <p:spPr bwMode="auto">
          <a:xfrm>
            <a:off x="5057775" y="3117850"/>
            <a:ext cx="2244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3*3*5*7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88820" name="Text Box 20"/>
          <p:cNvSpPr txBox="1">
            <a:spLocks noChangeArrowheads="1"/>
          </p:cNvSpPr>
          <p:nvPr/>
        </p:nvSpPr>
        <p:spPr bwMode="auto">
          <a:xfrm>
            <a:off x="3343275" y="1517650"/>
            <a:ext cx="293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</a:rPr>
              <a:t>= 5*3*7 = 105</a:t>
            </a:r>
            <a:endParaRPr lang="ru-RU" sz="3200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5842000" y="2819400"/>
            <a:ext cx="965200" cy="838200"/>
            <a:chOff x="3688" y="2000"/>
            <a:chExt cx="608" cy="528"/>
          </a:xfrm>
        </p:grpSpPr>
        <p:sp>
          <p:nvSpPr>
            <p:cNvPr id="588821" name="Line 21"/>
            <p:cNvSpPr>
              <a:spLocks noChangeShapeType="1"/>
            </p:cNvSpPr>
            <p:nvPr/>
          </p:nvSpPr>
          <p:spPr bwMode="auto">
            <a:xfrm>
              <a:off x="4104" y="2000"/>
              <a:ext cx="19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8822" name="Line 22"/>
            <p:cNvSpPr>
              <a:spLocks noChangeShapeType="1"/>
            </p:cNvSpPr>
            <p:nvPr/>
          </p:nvSpPr>
          <p:spPr bwMode="auto">
            <a:xfrm>
              <a:off x="3688" y="2528"/>
              <a:ext cx="19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6235700" y="2819400"/>
            <a:ext cx="965200" cy="838200"/>
            <a:chOff x="3688" y="2000"/>
            <a:chExt cx="608" cy="528"/>
          </a:xfrm>
        </p:grpSpPr>
        <p:sp>
          <p:nvSpPr>
            <p:cNvPr id="588825" name="Line 25"/>
            <p:cNvSpPr>
              <a:spLocks noChangeShapeType="1"/>
            </p:cNvSpPr>
            <p:nvPr/>
          </p:nvSpPr>
          <p:spPr bwMode="auto">
            <a:xfrm>
              <a:off x="4104" y="2000"/>
              <a:ext cx="19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8826" name="Line 26"/>
            <p:cNvSpPr>
              <a:spLocks noChangeShapeType="1"/>
            </p:cNvSpPr>
            <p:nvPr/>
          </p:nvSpPr>
          <p:spPr bwMode="auto">
            <a:xfrm>
              <a:off x="3688" y="2528"/>
              <a:ext cx="19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6616700" y="2819400"/>
            <a:ext cx="965200" cy="838200"/>
            <a:chOff x="3688" y="2000"/>
            <a:chExt cx="608" cy="528"/>
          </a:xfrm>
        </p:grpSpPr>
        <p:sp>
          <p:nvSpPr>
            <p:cNvPr id="588829" name="Line 29"/>
            <p:cNvSpPr>
              <a:spLocks noChangeShapeType="1"/>
            </p:cNvSpPr>
            <p:nvPr/>
          </p:nvSpPr>
          <p:spPr bwMode="auto">
            <a:xfrm>
              <a:off x="4104" y="2000"/>
              <a:ext cx="19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8830" name="Line 30"/>
            <p:cNvSpPr>
              <a:spLocks noChangeShapeType="1"/>
            </p:cNvSpPr>
            <p:nvPr/>
          </p:nvSpPr>
          <p:spPr bwMode="auto">
            <a:xfrm>
              <a:off x="3688" y="2528"/>
              <a:ext cx="19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3552825" y="5791200"/>
            <a:ext cx="2616200" cy="865188"/>
            <a:chOff x="862" y="2088"/>
            <a:chExt cx="1829" cy="545"/>
          </a:xfrm>
        </p:grpSpPr>
        <p:sp>
          <p:nvSpPr>
            <p:cNvPr id="588832" name="Freeform 32"/>
            <p:cNvSpPr>
              <a:spLocks/>
            </p:cNvSpPr>
            <p:nvPr/>
          </p:nvSpPr>
          <p:spPr bwMode="auto">
            <a:xfrm>
              <a:off x="904" y="2088"/>
              <a:ext cx="1408" cy="24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752" y="240"/>
                </a:cxn>
                <a:cxn ang="0">
                  <a:pos x="1408" y="0"/>
                </a:cxn>
              </a:cxnLst>
              <a:rect l="0" t="0" r="r" b="b"/>
              <a:pathLst>
                <a:path w="1408" h="243">
                  <a:moveTo>
                    <a:pt x="0" y="16"/>
                  </a:moveTo>
                  <a:cubicBezTo>
                    <a:pt x="258" y="129"/>
                    <a:pt x="517" y="243"/>
                    <a:pt x="752" y="240"/>
                  </a:cubicBezTo>
                  <a:cubicBezTo>
                    <a:pt x="987" y="237"/>
                    <a:pt x="1197" y="118"/>
                    <a:pt x="1408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diamond" w="med" len="med"/>
              <a:tailEnd type="stealth" w="lg" len="lg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8833" name="Text Box 33"/>
            <p:cNvSpPr txBox="1">
              <a:spLocks noChangeArrowheads="1"/>
            </p:cNvSpPr>
            <p:nvPr/>
          </p:nvSpPr>
          <p:spPr bwMode="auto">
            <a:xfrm>
              <a:off x="862" y="2306"/>
              <a:ext cx="1829" cy="327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Сократим на</a:t>
              </a:r>
              <a:r>
                <a:rPr lang="ru-RU" sz="28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105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8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8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8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8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88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8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500"/>
                                        <p:tgtEl>
                                          <p:spTgt spid="58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88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500"/>
                                        <p:tgtEl>
                                          <p:spTgt spid="58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58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7" grpId="0"/>
      <p:bldP spid="588809" grpId="0"/>
      <p:bldP spid="588810" grpId="0"/>
      <p:bldP spid="588812" grpId="0"/>
      <p:bldP spid="588813" grpId="0"/>
      <p:bldP spid="588814" grpId="0"/>
      <p:bldP spid="588815" grpId="0"/>
      <p:bldP spid="588816" grpId="0"/>
      <p:bldP spid="588817" grpId="0"/>
      <p:bldP spid="588818" grpId="0"/>
      <p:bldP spid="588819" grpId="0"/>
      <p:bldP spid="5888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4"/>
          <p:cNvGrpSpPr>
            <a:grpSpLocks/>
          </p:cNvGrpSpPr>
          <p:nvPr/>
        </p:nvGrpSpPr>
        <p:grpSpPr bwMode="auto">
          <a:xfrm>
            <a:off x="5178425" y="1400175"/>
            <a:ext cx="3660775" cy="2160588"/>
            <a:chOff x="3262" y="882"/>
            <a:chExt cx="2306" cy="136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rot="203311">
              <a:off x="3641" y="882"/>
              <a:ext cx="768" cy="578"/>
              <a:chOff x="1888" y="3216"/>
              <a:chExt cx="848" cy="768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13" name="Freeform 5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14" name="Freeform 6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15" name="Freeform 7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16" name="Line 8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17" name="Line 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 rot="203311">
              <a:off x="3262" y="1143"/>
              <a:ext cx="768" cy="579"/>
              <a:chOff x="1888" y="3216"/>
              <a:chExt cx="848" cy="768"/>
            </a:xfrm>
          </p:grpSpPr>
          <p:grpSp>
            <p:nvGrpSpPr>
              <p:cNvPr id="6" name="Group 1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20" name="Freeform 12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21" name="Freeform 13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22" name="Freeform 14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23" name="Line 1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24" name="Line 1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" name="Group 24"/>
            <p:cNvGrpSpPr>
              <a:grpSpLocks/>
            </p:cNvGrpSpPr>
            <p:nvPr/>
          </p:nvGrpSpPr>
          <p:grpSpPr bwMode="auto">
            <a:xfrm rot="203311">
              <a:off x="4036" y="1057"/>
              <a:ext cx="768" cy="578"/>
              <a:chOff x="1888" y="3216"/>
              <a:chExt cx="848" cy="768"/>
            </a:xfrm>
          </p:grpSpPr>
          <p:grpSp>
            <p:nvGrpSpPr>
              <p:cNvPr id="8" name="Group 25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34" name="Freeform 26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35" name="Freeform 27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36" name="Freeform 28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37" name="Line 29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38" name="Line 30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" name="Group 31"/>
            <p:cNvGrpSpPr>
              <a:grpSpLocks/>
            </p:cNvGrpSpPr>
            <p:nvPr/>
          </p:nvGrpSpPr>
          <p:grpSpPr bwMode="auto">
            <a:xfrm rot="203311">
              <a:off x="3658" y="1318"/>
              <a:ext cx="768" cy="578"/>
              <a:chOff x="1888" y="3216"/>
              <a:chExt cx="848" cy="768"/>
            </a:xfrm>
          </p:grpSpPr>
          <p:grpSp>
            <p:nvGrpSpPr>
              <p:cNvPr id="10" name="Group 3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41" name="Freeform 33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42" name="Freeform 34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43" name="Freeform 35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44" name="Line 36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45" name="Line 3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Group 38"/>
            <p:cNvGrpSpPr>
              <a:grpSpLocks/>
            </p:cNvGrpSpPr>
            <p:nvPr/>
          </p:nvGrpSpPr>
          <p:grpSpPr bwMode="auto">
            <a:xfrm rot="203311">
              <a:off x="4404" y="1229"/>
              <a:ext cx="768" cy="579"/>
              <a:chOff x="1888" y="3216"/>
              <a:chExt cx="848" cy="768"/>
            </a:xfrm>
          </p:grpSpPr>
          <p:grpSp>
            <p:nvGrpSpPr>
              <p:cNvPr id="12" name="Group 3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48" name="Freeform 40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49" name="Freeform 41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50" name="Freeform 42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51" name="Line 4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52" name="Line 4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Group 45"/>
            <p:cNvGrpSpPr>
              <a:grpSpLocks/>
            </p:cNvGrpSpPr>
            <p:nvPr/>
          </p:nvGrpSpPr>
          <p:grpSpPr bwMode="auto">
            <a:xfrm rot="203311">
              <a:off x="4026" y="1491"/>
              <a:ext cx="768" cy="578"/>
              <a:chOff x="1888" y="3216"/>
              <a:chExt cx="848" cy="768"/>
            </a:xfrm>
          </p:grpSpPr>
          <p:grpSp>
            <p:nvGrpSpPr>
              <p:cNvPr id="14" name="Group 4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55" name="Freeform 47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56" name="Freeform 48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57" name="Freeform 49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58" name="Line 50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59" name="Line 5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 rot="203311">
              <a:off x="4800" y="1403"/>
              <a:ext cx="768" cy="578"/>
              <a:chOff x="1888" y="3216"/>
              <a:chExt cx="848" cy="768"/>
            </a:xfrm>
          </p:grpSpPr>
          <p:grpSp>
            <p:nvGrpSpPr>
              <p:cNvPr id="16" name="Group 5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62" name="Freeform 54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63" name="Freeform 55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64" name="Freeform 56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65" name="Line 57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66" name="Line 5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7" name="Group 59"/>
            <p:cNvGrpSpPr>
              <a:grpSpLocks/>
            </p:cNvGrpSpPr>
            <p:nvPr/>
          </p:nvGrpSpPr>
          <p:grpSpPr bwMode="auto">
            <a:xfrm rot="203311">
              <a:off x="4422" y="1664"/>
              <a:ext cx="768" cy="579"/>
              <a:chOff x="1888" y="3216"/>
              <a:chExt cx="848" cy="768"/>
            </a:xfrm>
          </p:grpSpPr>
          <p:grpSp>
            <p:nvGrpSpPr>
              <p:cNvPr id="18" name="Group 6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069" name="Freeform 61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70" name="Freeform 62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071" name="Freeform 63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072" name="Line 6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73" name="Line 6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9" name="Group 17"/>
          <p:cNvGrpSpPr>
            <a:grpSpLocks/>
          </p:cNvGrpSpPr>
          <p:nvPr/>
        </p:nvGrpSpPr>
        <p:grpSpPr bwMode="auto">
          <a:xfrm rot="203311">
            <a:off x="4613275" y="2211388"/>
            <a:ext cx="1219200" cy="919162"/>
            <a:chOff x="1888" y="3216"/>
            <a:chExt cx="848" cy="768"/>
          </a:xfrm>
        </p:grpSpPr>
        <p:grpSp>
          <p:nvGrpSpPr>
            <p:cNvPr id="20" name="Group 18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027" name="Freeform 19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28" name="Freeform 20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29" name="Freeform 21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030" name="Line 22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031" name="Line 23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Group 66"/>
          <p:cNvGrpSpPr>
            <a:grpSpLocks/>
          </p:cNvGrpSpPr>
          <p:nvPr/>
        </p:nvGrpSpPr>
        <p:grpSpPr bwMode="auto">
          <a:xfrm rot="203311">
            <a:off x="4025900" y="2619375"/>
            <a:ext cx="1219200" cy="917575"/>
            <a:chOff x="1888" y="3216"/>
            <a:chExt cx="848" cy="768"/>
          </a:xfrm>
        </p:grpSpPr>
        <p:grpSp>
          <p:nvGrpSpPr>
            <p:cNvPr id="22" name="Group 67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076" name="Freeform 68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77" name="Freeform 69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78" name="Freeform 70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079" name="Line 71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080" name="Line 72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Group 73"/>
          <p:cNvGrpSpPr>
            <a:grpSpLocks/>
          </p:cNvGrpSpPr>
          <p:nvPr/>
        </p:nvGrpSpPr>
        <p:grpSpPr bwMode="auto">
          <a:xfrm rot="203311">
            <a:off x="3448050" y="3025775"/>
            <a:ext cx="1219200" cy="917575"/>
            <a:chOff x="1888" y="3216"/>
            <a:chExt cx="848" cy="768"/>
          </a:xfrm>
        </p:grpSpPr>
        <p:grpSp>
          <p:nvGrpSpPr>
            <p:cNvPr id="24" name="Group 74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083" name="Freeform 75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84" name="Freeform 76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85" name="Freeform 77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086" name="Line 78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087" name="Line 79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Group 80"/>
          <p:cNvGrpSpPr>
            <a:grpSpLocks/>
          </p:cNvGrpSpPr>
          <p:nvPr/>
        </p:nvGrpSpPr>
        <p:grpSpPr bwMode="auto">
          <a:xfrm rot="203311">
            <a:off x="2859088" y="3430588"/>
            <a:ext cx="1219200" cy="917575"/>
            <a:chOff x="1888" y="3216"/>
            <a:chExt cx="848" cy="768"/>
          </a:xfrm>
        </p:grpSpPr>
        <p:grpSp>
          <p:nvGrpSpPr>
            <p:cNvPr id="26" name="Group 81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090" name="Freeform 82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91" name="Freeform 83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92" name="Freeform 84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093" name="Line 85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094" name="Line 86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7" name="Group 87"/>
          <p:cNvGrpSpPr>
            <a:grpSpLocks/>
          </p:cNvGrpSpPr>
          <p:nvPr/>
        </p:nvGrpSpPr>
        <p:grpSpPr bwMode="auto">
          <a:xfrm rot="203311">
            <a:off x="5241925" y="2489200"/>
            <a:ext cx="1220788" cy="919163"/>
            <a:chOff x="1888" y="3216"/>
            <a:chExt cx="848" cy="768"/>
          </a:xfrm>
        </p:grpSpPr>
        <p:grpSp>
          <p:nvGrpSpPr>
            <p:cNvPr id="28" name="Group 88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097" name="Freeform 89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98" name="Freeform 90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099" name="Freeform 91"/>
              <p:cNvSpPr>
                <a:spLocks/>
              </p:cNvSpPr>
              <p:nvPr/>
            </p:nvSpPr>
            <p:spPr bwMode="auto">
              <a:xfrm>
                <a:off x="1887" y="3223"/>
                <a:ext cx="831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00" name="Line 92"/>
            <p:cNvSpPr>
              <a:spLocks noChangeShapeType="1"/>
            </p:cNvSpPr>
            <p:nvPr/>
          </p:nvSpPr>
          <p:spPr bwMode="auto">
            <a:xfrm>
              <a:off x="2335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01" name="Line 93"/>
            <p:cNvSpPr>
              <a:spLocks noChangeShapeType="1"/>
            </p:cNvSpPr>
            <p:nvPr/>
          </p:nvSpPr>
          <p:spPr bwMode="auto">
            <a:xfrm flipH="1">
              <a:off x="2335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Group 94"/>
          <p:cNvGrpSpPr>
            <a:grpSpLocks/>
          </p:cNvGrpSpPr>
          <p:nvPr/>
        </p:nvGrpSpPr>
        <p:grpSpPr bwMode="auto">
          <a:xfrm rot="203311">
            <a:off x="4652963" y="2895600"/>
            <a:ext cx="1219200" cy="919163"/>
            <a:chOff x="1888" y="3216"/>
            <a:chExt cx="848" cy="768"/>
          </a:xfrm>
        </p:grpSpPr>
        <p:grpSp>
          <p:nvGrpSpPr>
            <p:cNvPr id="30" name="Group 95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04" name="Freeform 96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05" name="Freeform 97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06" name="Freeform 98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07" name="Line 99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08" name="Line 100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Group 101"/>
          <p:cNvGrpSpPr>
            <a:grpSpLocks/>
          </p:cNvGrpSpPr>
          <p:nvPr/>
        </p:nvGrpSpPr>
        <p:grpSpPr bwMode="auto">
          <a:xfrm rot="203311">
            <a:off x="4076700" y="3302000"/>
            <a:ext cx="1219200" cy="919163"/>
            <a:chOff x="1888" y="3216"/>
            <a:chExt cx="848" cy="768"/>
          </a:xfrm>
        </p:grpSpPr>
        <p:grpSp>
          <p:nvGrpSpPr>
            <p:cNvPr id="555008" name="Group 102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11" name="Freeform 103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12" name="Freeform 104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13" name="Freeform 105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14" name="Line 106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15" name="Line 107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09" name="Group 108"/>
          <p:cNvGrpSpPr>
            <a:grpSpLocks/>
          </p:cNvGrpSpPr>
          <p:nvPr/>
        </p:nvGrpSpPr>
        <p:grpSpPr bwMode="auto">
          <a:xfrm rot="203311">
            <a:off x="3487738" y="3708400"/>
            <a:ext cx="1220787" cy="917575"/>
            <a:chOff x="1888" y="3216"/>
            <a:chExt cx="848" cy="768"/>
          </a:xfrm>
        </p:grpSpPr>
        <p:grpSp>
          <p:nvGrpSpPr>
            <p:cNvPr id="555010" name="Group 109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18" name="Freeform 110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19" name="Freeform 111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20" name="Freeform 112"/>
              <p:cNvSpPr>
                <a:spLocks/>
              </p:cNvSpPr>
              <p:nvPr/>
            </p:nvSpPr>
            <p:spPr bwMode="auto">
              <a:xfrm>
                <a:off x="1887" y="3223"/>
                <a:ext cx="831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21" name="Line 113"/>
            <p:cNvSpPr>
              <a:spLocks noChangeShapeType="1"/>
            </p:cNvSpPr>
            <p:nvPr/>
          </p:nvSpPr>
          <p:spPr bwMode="auto">
            <a:xfrm>
              <a:off x="2335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22" name="Line 114"/>
            <p:cNvSpPr>
              <a:spLocks noChangeShapeType="1"/>
            </p:cNvSpPr>
            <p:nvPr/>
          </p:nvSpPr>
          <p:spPr bwMode="auto">
            <a:xfrm flipH="1">
              <a:off x="2335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11" name="Group 115"/>
          <p:cNvGrpSpPr>
            <a:grpSpLocks/>
          </p:cNvGrpSpPr>
          <p:nvPr/>
        </p:nvGrpSpPr>
        <p:grpSpPr bwMode="auto">
          <a:xfrm rot="203311">
            <a:off x="5824538" y="2763838"/>
            <a:ext cx="1219200" cy="917575"/>
            <a:chOff x="1888" y="3216"/>
            <a:chExt cx="848" cy="768"/>
          </a:xfrm>
        </p:grpSpPr>
        <p:grpSp>
          <p:nvGrpSpPr>
            <p:cNvPr id="555012" name="Group 116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25" name="Freeform 117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26" name="Freeform 118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27" name="Freeform 119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28" name="Line 120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29" name="Line 121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18" name="Group 122"/>
          <p:cNvGrpSpPr>
            <a:grpSpLocks/>
          </p:cNvGrpSpPr>
          <p:nvPr/>
        </p:nvGrpSpPr>
        <p:grpSpPr bwMode="auto">
          <a:xfrm rot="203311">
            <a:off x="5237163" y="3170238"/>
            <a:ext cx="1219200" cy="917575"/>
            <a:chOff x="1888" y="3216"/>
            <a:chExt cx="848" cy="768"/>
          </a:xfrm>
        </p:grpSpPr>
        <p:grpSp>
          <p:nvGrpSpPr>
            <p:cNvPr id="555019" name="Group 123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32" name="Freeform 124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33" name="Freeform 125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34" name="Freeform 126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35" name="Line 127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36" name="Line 128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25" name="Group 129"/>
          <p:cNvGrpSpPr>
            <a:grpSpLocks/>
          </p:cNvGrpSpPr>
          <p:nvPr/>
        </p:nvGrpSpPr>
        <p:grpSpPr bwMode="auto">
          <a:xfrm rot="203311">
            <a:off x="4659313" y="3575050"/>
            <a:ext cx="1219200" cy="919163"/>
            <a:chOff x="1888" y="3216"/>
            <a:chExt cx="848" cy="768"/>
          </a:xfrm>
        </p:grpSpPr>
        <p:grpSp>
          <p:nvGrpSpPr>
            <p:cNvPr id="555026" name="Group 130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39" name="Freeform 131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40" name="Freeform 132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41" name="Freeform 133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42" name="Line 134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43" name="Line 135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32" name="Group 136"/>
          <p:cNvGrpSpPr>
            <a:grpSpLocks/>
          </p:cNvGrpSpPr>
          <p:nvPr/>
        </p:nvGrpSpPr>
        <p:grpSpPr bwMode="auto">
          <a:xfrm rot="203311">
            <a:off x="4070350" y="3981450"/>
            <a:ext cx="1219200" cy="919163"/>
            <a:chOff x="1888" y="3216"/>
            <a:chExt cx="848" cy="768"/>
          </a:xfrm>
        </p:grpSpPr>
        <p:grpSp>
          <p:nvGrpSpPr>
            <p:cNvPr id="555033" name="Group 137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46" name="Freeform 138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47" name="Freeform 139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48" name="Freeform 140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49" name="Line 141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50" name="Line 142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39" name="Group 144"/>
          <p:cNvGrpSpPr>
            <a:grpSpLocks/>
          </p:cNvGrpSpPr>
          <p:nvPr/>
        </p:nvGrpSpPr>
        <p:grpSpPr bwMode="auto">
          <a:xfrm rot="203311">
            <a:off x="2281238" y="3836988"/>
            <a:ext cx="1219200" cy="919162"/>
            <a:chOff x="1888" y="3216"/>
            <a:chExt cx="848" cy="768"/>
          </a:xfrm>
        </p:grpSpPr>
        <p:grpSp>
          <p:nvGrpSpPr>
            <p:cNvPr id="555040" name="Group 145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54" name="Freeform 146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55" name="Freeform 147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56" name="Freeform 148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57" name="Line 149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58" name="Line 150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46" name="Group 165"/>
          <p:cNvGrpSpPr>
            <a:grpSpLocks/>
          </p:cNvGrpSpPr>
          <p:nvPr/>
        </p:nvGrpSpPr>
        <p:grpSpPr bwMode="auto">
          <a:xfrm rot="203311">
            <a:off x="2911475" y="4114800"/>
            <a:ext cx="1219200" cy="917575"/>
            <a:chOff x="1888" y="3216"/>
            <a:chExt cx="848" cy="768"/>
          </a:xfrm>
        </p:grpSpPr>
        <p:grpSp>
          <p:nvGrpSpPr>
            <p:cNvPr id="555047" name="Group 166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75" name="Freeform 167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76" name="Freeform 168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77" name="Freeform 169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78" name="Line 170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179" name="Line 171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53" name="Group 186"/>
          <p:cNvGrpSpPr>
            <a:grpSpLocks/>
          </p:cNvGrpSpPr>
          <p:nvPr/>
        </p:nvGrpSpPr>
        <p:grpSpPr bwMode="auto">
          <a:xfrm rot="203311">
            <a:off x="3492500" y="4387850"/>
            <a:ext cx="1220788" cy="919163"/>
            <a:chOff x="1888" y="3216"/>
            <a:chExt cx="848" cy="768"/>
          </a:xfrm>
        </p:grpSpPr>
        <p:grpSp>
          <p:nvGrpSpPr>
            <p:cNvPr id="555054" name="Group 187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196" name="Freeform 188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97" name="Freeform 189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98" name="Freeform 190"/>
              <p:cNvSpPr>
                <a:spLocks/>
              </p:cNvSpPr>
              <p:nvPr/>
            </p:nvSpPr>
            <p:spPr bwMode="auto">
              <a:xfrm>
                <a:off x="1887" y="3223"/>
                <a:ext cx="831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199" name="Line 191"/>
            <p:cNvSpPr>
              <a:spLocks noChangeShapeType="1"/>
            </p:cNvSpPr>
            <p:nvPr/>
          </p:nvSpPr>
          <p:spPr bwMode="auto">
            <a:xfrm>
              <a:off x="2335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00" name="Line 192"/>
            <p:cNvSpPr>
              <a:spLocks noChangeShapeType="1"/>
            </p:cNvSpPr>
            <p:nvPr/>
          </p:nvSpPr>
          <p:spPr bwMode="auto">
            <a:xfrm flipH="1">
              <a:off x="2335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60" name="Group 207"/>
          <p:cNvGrpSpPr>
            <a:grpSpLocks/>
          </p:cNvGrpSpPr>
          <p:nvPr/>
        </p:nvGrpSpPr>
        <p:grpSpPr bwMode="auto">
          <a:xfrm rot="203311">
            <a:off x="6454775" y="3040063"/>
            <a:ext cx="1219200" cy="919162"/>
            <a:chOff x="1888" y="3216"/>
            <a:chExt cx="848" cy="768"/>
          </a:xfrm>
        </p:grpSpPr>
        <p:grpSp>
          <p:nvGrpSpPr>
            <p:cNvPr id="555061" name="Group 208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217" name="Freeform 209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18" name="Freeform 210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19" name="Freeform 211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220" name="Line 212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21" name="Line 213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67" name="Group 214"/>
          <p:cNvGrpSpPr>
            <a:grpSpLocks/>
          </p:cNvGrpSpPr>
          <p:nvPr/>
        </p:nvGrpSpPr>
        <p:grpSpPr bwMode="auto">
          <a:xfrm rot="203311">
            <a:off x="5865813" y="3446463"/>
            <a:ext cx="1219200" cy="917575"/>
            <a:chOff x="1888" y="3216"/>
            <a:chExt cx="848" cy="768"/>
          </a:xfrm>
        </p:grpSpPr>
        <p:grpSp>
          <p:nvGrpSpPr>
            <p:cNvPr id="555068" name="Group 215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224" name="Freeform 216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25" name="Freeform 217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26" name="Freeform 218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227" name="Line 219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28" name="Line 220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74" name="Group 221"/>
          <p:cNvGrpSpPr>
            <a:grpSpLocks/>
          </p:cNvGrpSpPr>
          <p:nvPr/>
        </p:nvGrpSpPr>
        <p:grpSpPr bwMode="auto">
          <a:xfrm rot="203311">
            <a:off x="5287963" y="3852863"/>
            <a:ext cx="1219200" cy="917575"/>
            <a:chOff x="1888" y="3216"/>
            <a:chExt cx="848" cy="768"/>
          </a:xfrm>
        </p:grpSpPr>
        <p:grpSp>
          <p:nvGrpSpPr>
            <p:cNvPr id="555075" name="Group 222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231" name="Freeform 223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32" name="Freeform 224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33" name="Freeform 225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234" name="Line 226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35" name="Line 227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81" name="Group 228"/>
          <p:cNvGrpSpPr>
            <a:grpSpLocks/>
          </p:cNvGrpSpPr>
          <p:nvPr/>
        </p:nvGrpSpPr>
        <p:grpSpPr bwMode="auto">
          <a:xfrm rot="203311">
            <a:off x="4699000" y="4259263"/>
            <a:ext cx="1219200" cy="917575"/>
            <a:chOff x="1888" y="3216"/>
            <a:chExt cx="848" cy="768"/>
          </a:xfrm>
        </p:grpSpPr>
        <p:grpSp>
          <p:nvGrpSpPr>
            <p:cNvPr id="555082" name="Group 229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238" name="Freeform 230"/>
              <p:cNvSpPr>
                <a:spLocks/>
              </p:cNvSpPr>
              <p:nvPr/>
            </p:nvSpPr>
            <p:spPr bwMode="auto">
              <a:xfrm>
                <a:off x="2335" y="3432"/>
                <a:ext cx="400" cy="559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39" name="Freeform 231"/>
              <p:cNvSpPr>
                <a:spLocks/>
              </p:cNvSpPr>
              <p:nvPr/>
            </p:nvSpPr>
            <p:spPr bwMode="auto">
              <a:xfrm>
                <a:off x="1887" y="3592"/>
                <a:ext cx="448" cy="384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40" name="Freeform 232"/>
              <p:cNvSpPr>
                <a:spLocks/>
              </p:cNvSpPr>
              <p:nvPr/>
            </p:nvSpPr>
            <p:spPr bwMode="auto">
              <a:xfrm>
                <a:off x="1887" y="3223"/>
                <a:ext cx="833" cy="559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241" name="Line 233"/>
            <p:cNvSpPr>
              <a:spLocks noChangeShapeType="1"/>
            </p:cNvSpPr>
            <p:nvPr/>
          </p:nvSpPr>
          <p:spPr bwMode="auto">
            <a:xfrm>
              <a:off x="2336" y="3767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42" name="Line 234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88" name="Group 235"/>
          <p:cNvGrpSpPr>
            <a:grpSpLocks/>
          </p:cNvGrpSpPr>
          <p:nvPr/>
        </p:nvGrpSpPr>
        <p:grpSpPr bwMode="auto">
          <a:xfrm rot="203311">
            <a:off x="4122738" y="4665663"/>
            <a:ext cx="1219200" cy="919162"/>
            <a:chOff x="1888" y="3216"/>
            <a:chExt cx="848" cy="768"/>
          </a:xfrm>
        </p:grpSpPr>
        <p:grpSp>
          <p:nvGrpSpPr>
            <p:cNvPr id="555089" name="Group 236"/>
            <p:cNvGrpSpPr>
              <a:grpSpLocks/>
            </p:cNvGrpSpPr>
            <p:nvPr/>
          </p:nvGrpSpPr>
          <p:grpSpPr bwMode="auto">
            <a:xfrm>
              <a:off x="1888" y="3216"/>
              <a:ext cx="848" cy="768"/>
              <a:chOff x="1888" y="3224"/>
              <a:chExt cx="848" cy="768"/>
            </a:xfrm>
          </p:grpSpPr>
          <p:sp>
            <p:nvSpPr>
              <p:cNvPr id="555245" name="Freeform 237"/>
              <p:cNvSpPr>
                <a:spLocks/>
              </p:cNvSpPr>
              <p:nvPr/>
            </p:nvSpPr>
            <p:spPr bwMode="auto">
              <a:xfrm>
                <a:off x="2336" y="3431"/>
                <a:ext cx="400" cy="560"/>
              </a:xfrm>
              <a:custGeom>
                <a:avLst/>
                <a:gdLst/>
                <a:ahLst/>
                <a:cxnLst>
                  <a:cxn ang="0">
                    <a:pos x="0" y="560"/>
                  </a:cxn>
                  <a:cxn ang="0">
                    <a:pos x="400" y="176"/>
                  </a:cxn>
                  <a:cxn ang="0">
                    <a:pos x="384" y="0"/>
                  </a:cxn>
                  <a:cxn ang="0">
                    <a:pos x="16" y="352"/>
                  </a:cxn>
                  <a:cxn ang="0">
                    <a:pos x="0" y="368"/>
                  </a:cxn>
                  <a:cxn ang="0">
                    <a:pos x="0" y="560"/>
                  </a:cxn>
                </a:cxnLst>
                <a:rect l="0" t="0" r="r" b="b"/>
                <a:pathLst>
                  <a:path w="400" h="560">
                    <a:moveTo>
                      <a:pt x="0" y="560"/>
                    </a:moveTo>
                    <a:lnTo>
                      <a:pt x="400" y="176"/>
                    </a:lnTo>
                    <a:lnTo>
                      <a:pt x="384" y="0"/>
                    </a:lnTo>
                    <a:lnTo>
                      <a:pt x="16" y="352"/>
                    </a:lnTo>
                    <a:lnTo>
                      <a:pt x="0" y="368"/>
                    </a:lnTo>
                    <a:lnTo>
                      <a:pt x="0" y="560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46" name="Freeform 238"/>
              <p:cNvSpPr>
                <a:spLocks/>
              </p:cNvSpPr>
              <p:nvPr/>
            </p:nvSpPr>
            <p:spPr bwMode="auto">
              <a:xfrm>
                <a:off x="1887" y="3591"/>
                <a:ext cx="448" cy="385"/>
              </a:xfrm>
              <a:custGeom>
                <a:avLst/>
                <a:gdLst/>
                <a:ahLst/>
                <a:cxnLst>
                  <a:cxn ang="0">
                    <a:pos x="448" y="384"/>
                  </a:cxn>
                  <a:cxn ang="0">
                    <a:pos x="448" y="192"/>
                  </a:cxn>
                  <a:cxn ang="0">
                    <a:pos x="0" y="0"/>
                  </a:cxn>
                  <a:cxn ang="0">
                    <a:pos x="0" y="192"/>
                  </a:cxn>
                  <a:cxn ang="0">
                    <a:pos x="448" y="384"/>
                  </a:cxn>
                </a:cxnLst>
                <a:rect l="0" t="0" r="r" b="b"/>
                <a:pathLst>
                  <a:path w="448" h="384">
                    <a:moveTo>
                      <a:pt x="448" y="384"/>
                    </a:moveTo>
                    <a:lnTo>
                      <a:pt x="448" y="192"/>
                    </a:lnTo>
                    <a:lnTo>
                      <a:pt x="0" y="0"/>
                    </a:lnTo>
                    <a:lnTo>
                      <a:pt x="0" y="192"/>
                    </a:lnTo>
                    <a:lnTo>
                      <a:pt x="448" y="384"/>
                    </a:lnTo>
                    <a:close/>
                  </a:path>
                </a:pathLst>
              </a:custGeom>
              <a:solidFill>
                <a:srgbClr val="80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47" name="Freeform 239"/>
              <p:cNvSpPr>
                <a:spLocks/>
              </p:cNvSpPr>
              <p:nvPr/>
            </p:nvSpPr>
            <p:spPr bwMode="auto">
              <a:xfrm>
                <a:off x="1887" y="3223"/>
                <a:ext cx="833" cy="560"/>
              </a:xfrm>
              <a:custGeom>
                <a:avLst/>
                <a:gdLst/>
                <a:ahLst/>
                <a:cxnLst>
                  <a:cxn ang="0">
                    <a:pos x="832" y="192"/>
                  </a:cxn>
                  <a:cxn ang="0">
                    <a:pos x="400" y="0"/>
                  </a:cxn>
                  <a:cxn ang="0">
                    <a:pos x="0" y="368"/>
                  </a:cxn>
                  <a:cxn ang="0">
                    <a:pos x="448" y="560"/>
                  </a:cxn>
                  <a:cxn ang="0">
                    <a:pos x="832" y="192"/>
                  </a:cxn>
                </a:cxnLst>
                <a:rect l="0" t="0" r="r" b="b"/>
                <a:pathLst>
                  <a:path w="832" h="560">
                    <a:moveTo>
                      <a:pt x="832" y="192"/>
                    </a:moveTo>
                    <a:lnTo>
                      <a:pt x="400" y="0"/>
                    </a:lnTo>
                    <a:lnTo>
                      <a:pt x="0" y="368"/>
                    </a:lnTo>
                    <a:lnTo>
                      <a:pt x="448" y="560"/>
                    </a:lnTo>
                    <a:lnTo>
                      <a:pt x="832" y="1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50021"/>
                  </a:gs>
                  <a:gs pos="100000">
                    <a:srgbClr val="80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248" name="Line 240"/>
            <p:cNvSpPr>
              <a:spLocks noChangeShapeType="1"/>
            </p:cNvSpPr>
            <p:nvPr/>
          </p:nvSpPr>
          <p:spPr bwMode="auto">
            <a:xfrm>
              <a:off x="2336" y="376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49" name="Line 241"/>
            <p:cNvSpPr>
              <a:spLocks noChangeShapeType="1"/>
            </p:cNvSpPr>
            <p:nvPr/>
          </p:nvSpPr>
          <p:spPr bwMode="auto">
            <a:xfrm flipH="1">
              <a:off x="2336" y="3416"/>
              <a:ext cx="384" cy="3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5095" name="Group 291"/>
          <p:cNvGrpSpPr>
            <a:grpSpLocks/>
          </p:cNvGrpSpPr>
          <p:nvPr/>
        </p:nvGrpSpPr>
        <p:grpSpPr bwMode="auto">
          <a:xfrm>
            <a:off x="1116013" y="4243388"/>
            <a:ext cx="3649662" cy="2152650"/>
            <a:chOff x="703" y="2673"/>
            <a:chExt cx="2299" cy="1356"/>
          </a:xfrm>
        </p:grpSpPr>
        <p:grpSp>
          <p:nvGrpSpPr>
            <p:cNvPr id="555096" name="Group 151"/>
            <p:cNvGrpSpPr>
              <a:grpSpLocks/>
            </p:cNvGrpSpPr>
            <p:nvPr/>
          </p:nvGrpSpPr>
          <p:grpSpPr bwMode="auto">
            <a:xfrm rot="203311">
              <a:off x="1074" y="2673"/>
              <a:ext cx="768" cy="579"/>
              <a:chOff x="1888" y="3216"/>
              <a:chExt cx="848" cy="768"/>
            </a:xfrm>
          </p:grpSpPr>
          <p:grpSp>
            <p:nvGrpSpPr>
              <p:cNvPr id="555102" name="Group 15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161" name="Freeform 153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62" name="Freeform 154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63" name="Freeform 155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164" name="Line 15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65" name="Line 15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03" name="Group 158"/>
            <p:cNvGrpSpPr>
              <a:grpSpLocks/>
            </p:cNvGrpSpPr>
            <p:nvPr/>
          </p:nvGrpSpPr>
          <p:grpSpPr bwMode="auto">
            <a:xfrm rot="203311">
              <a:off x="703" y="2930"/>
              <a:ext cx="768" cy="578"/>
              <a:chOff x="1888" y="3216"/>
              <a:chExt cx="848" cy="768"/>
            </a:xfrm>
          </p:grpSpPr>
          <p:grpSp>
            <p:nvGrpSpPr>
              <p:cNvPr id="555109" name="Group 15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168" name="Freeform 160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69" name="Freeform 161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70" name="Freeform 162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171" name="Line 163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72" name="Line 16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10" name="Group 172"/>
            <p:cNvGrpSpPr>
              <a:grpSpLocks/>
            </p:cNvGrpSpPr>
            <p:nvPr/>
          </p:nvGrpSpPr>
          <p:grpSpPr bwMode="auto">
            <a:xfrm rot="203311">
              <a:off x="1470" y="2848"/>
              <a:ext cx="768" cy="579"/>
              <a:chOff x="1888" y="3216"/>
              <a:chExt cx="848" cy="768"/>
            </a:xfrm>
          </p:grpSpPr>
          <p:grpSp>
            <p:nvGrpSpPr>
              <p:cNvPr id="555116" name="Group 17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182" name="Freeform 174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83" name="Freeform 175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84" name="Freeform 176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185" name="Line 17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86" name="Line 17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17" name="Group 179"/>
            <p:cNvGrpSpPr>
              <a:grpSpLocks/>
            </p:cNvGrpSpPr>
            <p:nvPr/>
          </p:nvGrpSpPr>
          <p:grpSpPr bwMode="auto">
            <a:xfrm rot="203311">
              <a:off x="1099" y="3103"/>
              <a:ext cx="768" cy="579"/>
              <a:chOff x="1888" y="3216"/>
              <a:chExt cx="848" cy="768"/>
            </a:xfrm>
          </p:grpSpPr>
          <p:grpSp>
            <p:nvGrpSpPr>
              <p:cNvPr id="555123" name="Group 18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189" name="Freeform 181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90" name="Freeform 182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191" name="Freeform 183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192" name="Line 18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193" name="Line 18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24" name="Group 193"/>
            <p:cNvGrpSpPr>
              <a:grpSpLocks/>
            </p:cNvGrpSpPr>
            <p:nvPr/>
          </p:nvGrpSpPr>
          <p:grpSpPr bwMode="auto">
            <a:xfrm rot="203311">
              <a:off x="1837" y="3021"/>
              <a:ext cx="768" cy="578"/>
              <a:chOff x="1888" y="3216"/>
              <a:chExt cx="848" cy="768"/>
            </a:xfrm>
          </p:grpSpPr>
          <p:grpSp>
            <p:nvGrpSpPr>
              <p:cNvPr id="555130" name="Group 19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203" name="Freeform 195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04" name="Freeform 196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05" name="Freeform 197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206" name="Line 198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07" name="Line 19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31" name="Group 200"/>
            <p:cNvGrpSpPr>
              <a:grpSpLocks/>
            </p:cNvGrpSpPr>
            <p:nvPr/>
          </p:nvGrpSpPr>
          <p:grpSpPr bwMode="auto">
            <a:xfrm rot="203311">
              <a:off x="1467" y="3276"/>
              <a:ext cx="768" cy="578"/>
              <a:chOff x="1888" y="3216"/>
              <a:chExt cx="848" cy="768"/>
            </a:xfrm>
          </p:grpSpPr>
          <p:grpSp>
            <p:nvGrpSpPr>
              <p:cNvPr id="555137" name="Group 20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210" name="Freeform 202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11" name="Freeform 203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12" name="Freeform 204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213" name="Line 205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14" name="Line 20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38" name="Group 242"/>
            <p:cNvGrpSpPr>
              <a:grpSpLocks/>
            </p:cNvGrpSpPr>
            <p:nvPr/>
          </p:nvGrpSpPr>
          <p:grpSpPr bwMode="auto">
            <a:xfrm rot="203311">
              <a:off x="2233" y="3195"/>
              <a:ext cx="769" cy="579"/>
              <a:chOff x="1888" y="3216"/>
              <a:chExt cx="848" cy="768"/>
            </a:xfrm>
          </p:grpSpPr>
          <p:grpSp>
            <p:nvGrpSpPr>
              <p:cNvPr id="555144" name="Group 24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252" name="Freeform 244"/>
                <p:cNvSpPr>
                  <a:spLocks/>
                </p:cNvSpPr>
                <p:nvPr/>
              </p:nvSpPr>
              <p:spPr bwMode="auto">
                <a:xfrm>
                  <a:off x="2336" y="3431"/>
                  <a:ext cx="400" cy="560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53" name="Freeform 245"/>
                <p:cNvSpPr>
                  <a:spLocks/>
                </p:cNvSpPr>
                <p:nvPr/>
              </p:nvSpPr>
              <p:spPr bwMode="auto">
                <a:xfrm>
                  <a:off x="1887" y="3591"/>
                  <a:ext cx="448" cy="385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54" name="Freeform 246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1" cy="560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255" name="Line 247"/>
              <p:cNvSpPr>
                <a:spLocks noChangeShapeType="1"/>
              </p:cNvSpPr>
              <p:nvPr/>
            </p:nvSpPr>
            <p:spPr bwMode="auto">
              <a:xfrm>
                <a:off x="2335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56" name="Line 248"/>
              <p:cNvSpPr>
                <a:spLocks noChangeShapeType="1"/>
              </p:cNvSpPr>
              <p:nvPr/>
            </p:nvSpPr>
            <p:spPr bwMode="auto">
              <a:xfrm flipH="1">
                <a:off x="2335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45" name="Group 249"/>
            <p:cNvGrpSpPr>
              <a:grpSpLocks/>
            </p:cNvGrpSpPr>
            <p:nvPr/>
          </p:nvGrpSpPr>
          <p:grpSpPr bwMode="auto">
            <a:xfrm rot="203311">
              <a:off x="1862" y="3451"/>
              <a:ext cx="768" cy="578"/>
              <a:chOff x="1888" y="3216"/>
              <a:chExt cx="848" cy="768"/>
            </a:xfrm>
          </p:grpSpPr>
          <p:grpSp>
            <p:nvGrpSpPr>
              <p:cNvPr id="555151" name="Group 25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555259" name="Freeform 251"/>
                <p:cNvSpPr>
                  <a:spLocks/>
                </p:cNvSpPr>
                <p:nvPr/>
              </p:nvSpPr>
              <p:spPr bwMode="auto">
                <a:xfrm>
                  <a:off x="2335" y="3432"/>
                  <a:ext cx="400" cy="559"/>
                </a:xfrm>
                <a:custGeom>
                  <a:avLst/>
                  <a:gdLst/>
                  <a:ahLst/>
                  <a:cxnLst>
                    <a:cxn ang="0">
                      <a:pos x="0" y="560"/>
                    </a:cxn>
                    <a:cxn ang="0">
                      <a:pos x="400" y="176"/>
                    </a:cxn>
                    <a:cxn ang="0">
                      <a:pos x="384" y="0"/>
                    </a:cxn>
                    <a:cxn ang="0">
                      <a:pos x="16" y="352"/>
                    </a:cxn>
                    <a:cxn ang="0">
                      <a:pos x="0" y="368"/>
                    </a:cxn>
                    <a:cxn ang="0">
                      <a:pos x="0" y="560"/>
                    </a:cxn>
                  </a:cxnLst>
                  <a:rect l="0" t="0" r="r" b="b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60" name="Freeform 252"/>
                <p:cNvSpPr>
                  <a:spLocks/>
                </p:cNvSpPr>
                <p:nvPr/>
              </p:nvSpPr>
              <p:spPr bwMode="auto">
                <a:xfrm>
                  <a:off x="1887" y="3592"/>
                  <a:ext cx="448" cy="384"/>
                </a:xfrm>
                <a:custGeom>
                  <a:avLst/>
                  <a:gdLst/>
                  <a:ahLst/>
                  <a:cxnLst>
                    <a:cxn ang="0">
                      <a:pos x="448" y="384"/>
                    </a:cxn>
                    <a:cxn ang="0">
                      <a:pos x="448" y="192"/>
                    </a:cxn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448" y="384"/>
                    </a:cxn>
                  </a:cxnLst>
                  <a:rect l="0" t="0" r="r" b="b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5261" name="Freeform 253"/>
                <p:cNvSpPr>
                  <a:spLocks/>
                </p:cNvSpPr>
                <p:nvPr/>
              </p:nvSpPr>
              <p:spPr bwMode="auto">
                <a:xfrm>
                  <a:off x="1887" y="3223"/>
                  <a:ext cx="833" cy="559"/>
                </a:xfrm>
                <a:custGeom>
                  <a:avLst/>
                  <a:gdLst/>
                  <a:ahLst/>
                  <a:cxnLst>
                    <a:cxn ang="0">
                      <a:pos x="832" y="192"/>
                    </a:cxn>
                    <a:cxn ang="0">
                      <a:pos x="400" y="0"/>
                    </a:cxn>
                    <a:cxn ang="0">
                      <a:pos x="0" y="368"/>
                    </a:cxn>
                    <a:cxn ang="0">
                      <a:pos x="448" y="560"/>
                    </a:cxn>
                    <a:cxn ang="0">
                      <a:pos x="832" y="192"/>
                    </a:cxn>
                  </a:cxnLst>
                  <a:rect l="0" t="0" r="r" b="b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55262" name="Line 254"/>
              <p:cNvSpPr>
                <a:spLocks noChangeShapeType="1"/>
              </p:cNvSpPr>
              <p:nvPr/>
            </p:nvSpPr>
            <p:spPr bwMode="auto">
              <a:xfrm>
                <a:off x="2336" y="3767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63" name="Line 25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aphicFrame>
        <p:nvGraphicFramePr>
          <p:cNvPr id="555266" name="Object 258"/>
          <p:cNvGraphicFramePr>
            <a:graphicFrameLocks noChangeAspect="1"/>
          </p:cNvGraphicFramePr>
          <p:nvPr/>
        </p:nvGraphicFramePr>
        <p:xfrm>
          <a:off x="8191500" y="169863"/>
          <a:ext cx="749300" cy="1373187"/>
        </p:xfrm>
        <a:graphic>
          <a:graphicData uri="http://schemas.openxmlformats.org/presentationml/2006/ole">
            <p:oleObj spid="_x0000_s47106" name="Формула" r:id="rId3" imgW="215640" imgH="393480" progId="Equation.3">
              <p:embed/>
            </p:oleObj>
          </a:graphicData>
        </a:graphic>
      </p:graphicFrame>
      <p:graphicFrame>
        <p:nvGraphicFramePr>
          <p:cNvPr id="555267" name="Object 259"/>
          <p:cNvGraphicFramePr>
            <a:graphicFrameLocks noChangeAspect="1"/>
          </p:cNvGraphicFramePr>
          <p:nvPr/>
        </p:nvGraphicFramePr>
        <p:xfrm>
          <a:off x="288925" y="5373688"/>
          <a:ext cx="463550" cy="1204912"/>
        </p:xfrm>
        <a:graphic>
          <a:graphicData uri="http://schemas.openxmlformats.org/presentationml/2006/ole">
            <p:oleObj spid="_x0000_s47107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4100" name="Object 268"/>
          <p:cNvGraphicFramePr>
            <a:graphicFrameLocks noChangeAspect="1"/>
          </p:cNvGraphicFramePr>
          <p:nvPr/>
        </p:nvGraphicFramePr>
        <p:xfrm>
          <a:off x="1338263" y="355600"/>
          <a:ext cx="960437" cy="1419225"/>
        </p:xfrm>
        <a:graphic>
          <a:graphicData uri="http://schemas.openxmlformats.org/presentationml/2006/ole">
            <p:oleObj spid="_x0000_s47108" name="Формула" r:id="rId5" imgW="266400" imgH="393480" progId="Equation.3">
              <p:embed/>
            </p:oleObj>
          </a:graphicData>
        </a:graphic>
      </p:graphicFrame>
      <p:graphicFrame>
        <p:nvGraphicFramePr>
          <p:cNvPr id="4101" name="Object 269"/>
          <p:cNvGraphicFramePr>
            <a:graphicFrameLocks noChangeAspect="1"/>
          </p:cNvGraphicFramePr>
          <p:nvPr/>
        </p:nvGraphicFramePr>
        <p:xfrm>
          <a:off x="528638" y="368300"/>
          <a:ext cx="777875" cy="1419225"/>
        </p:xfrm>
        <a:graphic>
          <a:graphicData uri="http://schemas.openxmlformats.org/presentationml/2006/ole">
            <p:oleObj spid="_x0000_s47109" name="Формула" r:id="rId6" imgW="215640" imgH="393480" progId="Equation.3">
              <p:embed/>
            </p:oleObj>
          </a:graphicData>
        </a:graphic>
      </p:graphicFrame>
      <p:sp>
        <p:nvSpPr>
          <p:cNvPr id="555278" name="Line 270"/>
          <p:cNvSpPr>
            <a:spLocks noChangeShapeType="1"/>
          </p:cNvSpPr>
          <p:nvPr/>
        </p:nvSpPr>
        <p:spPr bwMode="auto">
          <a:xfrm flipH="1">
            <a:off x="736600" y="546100"/>
            <a:ext cx="482600" cy="355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5" name="Text Box 271"/>
          <p:cNvSpPr txBox="1">
            <a:spLocks noChangeArrowheads="1"/>
          </p:cNvSpPr>
          <p:nvPr/>
        </p:nvSpPr>
        <p:spPr bwMode="auto">
          <a:xfrm>
            <a:off x="1050925" y="793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/>
              <a:t>2</a:t>
            </a:r>
          </a:p>
        </p:txBody>
      </p:sp>
      <p:sp>
        <p:nvSpPr>
          <p:cNvPr id="555280" name="Line 272"/>
          <p:cNvSpPr>
            <a:spLocks noChangeShapeType="1"/>
          </p:cNvSpPr>
          <p:nvPr/>
        </p:nvSpPr>
        <p:spPr bwMode="auto">
          <a:xfrm flipH="1">
            <a:off x="584200" y="1308100"/>
            <a:ext cx="685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27" name="Text Box 273"/>
          <p:cNvSpPr txBox="1">
            <a:spLocks noChangeArrowheads="1"/>
          </p:cNvSpPr>
          <p:nvPr/>
        </p:nvSpPr>
        <p:spPr bwMode="auto">
          <a:xfrm>
            <a:off x="1165225" y="993775"/>
            <a:ext cx="36195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/>
              <a:t>9</a:t>
            </a:r>
          </a:p>
        </p:txBody>
      </p:sp>
      <p:grpSp>
        <p:nvGrpSpPr>
          <p:cNvPr id="555152" name="Group 290"/>
          <p:cNvGrpSpPr>
            <a:grpSpLocks/>
          </p:cNvGrpSpPr>
          <p:nvPr/>
        </p:nvGrpSpPr>
        <p:grpSpPr bwMode="auto">
          <a:xfrm>
            <a:off x="1727200" y="1816100"/>
            <a:ext cx="6553200" cy="3911600"/>
            <a:chOff x="1088" y="1152"/>
            <a:chExt cx="4128" cy="2464"/>
          </a:xfrm>
        </p:grpSpPr>
        <p:grpSp>
          <p:nvGrpSpPr>
            <p:cNvPr id="555153" name="Group 264"/>
            <p:cNvGrpSpPr>
              <a:grpSpLocks/>
            </p:cNvGrpSpPr>
            <p:nvPr/>
          </p:nvGrpSpPr>
          <p:grpSpPr bwMode="auto">
            <a:xfrm>
              <a:off x="1808" y="1664"/>
              <a:ext cx="2688" cy="1440"/>
              <a:chOff x="1808" y="1664"/>
              <a:chExt cx="2688" cy="1440"/>
            </a:xfrm>
          </p:grpSpPr>
          <p:sp>
            <p:nvSpPr>
              <p:cNvPr id="555273" name="Line 265"/>
              <p:cNvSpPr>
                <a:spLocks noChangeShapeType="1"/>
              </p:cNvSpPr>
              <p:nvPr/>
            </p:nvSpPr>
            <p:spPr bwMode="auto">
              <a:xfrm>
                <a:off x="1808" y="2400"/>
                <a:ext cx="1536" cy="704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74" name="Line 266"/>
              <p:cNvSpPr>
                <a:spLocks noChangeShapeType="1"/>
              </p:cNvSpPr>
              <p:nvPr/>
            </p:nvSpPr>
            <p:spPr bwMode="auto">
              <a:xfrm>
                <a:off x="2912" y="1664"/>
                <a:ext cx="1584" cy="704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59" name="Group 281"/>
            <p:cNvGrpSpPr>
              <a:grpSpLocks/>
            </p:cNvGrpSpPr>
            <p:nvPr/>
          </p:nvGrpSpPr>
          <p:grpSpPr bwMode="auto">
            <a:xfrm>
              <a:off x="2528" y="1152"/>
              <a:ext cx="2688" cy="1440"/>
              <a:chOff x="1808" y="1664"/>
              <a:chExt cx="2688" cy="1440"/>
            </a:xfrm>
          </p:grpSpPr>
          <p:sp>
            <p:nvSpPr>
              <p:cNvPr id="555290" name="Line 282"/>
              <p:cNvSpPr>
                <a:spLocks noChangeShapeType="1"/>
              </p:cNvSpPr>
              <p:nvPr/>
            </p:nvSpPr>
            <p:spPr bwMode="auto">
              <a:xfrm>
                <a:off x="1808" y="2400"/>
                <a:ext cx="1536" cy="704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91" name="Line 283"/>
              <p:cNvSpPr>
                <a:spLocks noChangeShapeType="1"/>
              </p:cNvSpPr>
              <p:nvPr/>
            </p:nvSpPr>
            <p:spPr bwMode="auto">
              <a:xfrm>
                <a:off x="2912" y="1664"/>
                <a:ext cx="1584" cy="704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55160" name="Group 284"/>
            <p:cNvGrpSpPr>
              <a:grpSpLocks/>
            </p:cNvGrpSpPr>
            <p:nvPr/>
          </p:nvGrpSpPr>
          <p:grpSpPr bwMode="auto">
            <a:xfrm>
              <a:off x="2160" y="1408"/>
              <a:ext cx="2688" cy="1440"/>
              <a:chOff x="1808" y="1664"/>
              <a:chExt cx="2688" cy="1440"/>
            </a:xfrm>
          </p:grpSpPr>
          <p:sp>
            <p:nvSpPr>
              <p:cNvPr id="555293" name="Line 285"/>
              <p:cNvSpPr>
                <a:spLocks noChangeShapeType="1"/>
              </p:cNvSpPr>
              <p:nvPr/>
            </p:nvSpPr>
            <p:spPr bwMode="auto">
              <a:xfrm>
                <a:off x="1808" y="2400"/>
                <a:ext cx="1536" cy="704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55294" name="Line 286"/>
              <p:cNvSpPr>
                <a:spLocks noChangeShapeType="1"/>
              </p:cNvSpPr>
              <p:nvPr/>
            </p:nvSpPr>
            <p:spPr bwMode="auto">
              <a:xfrm>
                <a:off x="2912" y="1664"/>
                <a:ext cx="1584" cy="704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55296" name="Line 288"/>
            <p:cNvSpPr>
              <a:spLocks noChangeShapeType="1"/>
            </p:cNvSpPr>
            <p:nvPr/>
          </p:nvSpPr>
          <p:spPr bwMode="auto">
            <a:xfrm>
              <a:off x="1088" y="2912"/>
              <a:ext cx="1536" cy="70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5297" name="Line 289"/>
            <p:cNvSpPr>
              <a:spLocks noChangeShapeType="1"/>
            </p:cNvSpPr>
            <p:nvPr/>
          </p:nvSpPr>
          <p:spPr bwMode="auto">
            <a:xfrm>
              <a:off x="1456" y="2672"/>
              <a:ext cx="1584" cy="70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0.01389 -0.1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5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1037 L 0.00278 -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44444E-6 L -0.08611 -0.0314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55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-1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5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555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7 -0.00371 L -0.01389 -0.1185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Изучив различную информацию, мы пришли к выводу: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Дроби - это очень интересная тема для изучения. Их много и они все разные. Дроби можно слагать, вычитать, умножать... Знание дробей помогает нам жить за пределами учебников.</a:t>
            </a:r>
            <a:endParaRPr lang="ru-RU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3882008" cy="2770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7772400" cy="1362456"/>
          </a:xfrm>
        </p:spPr>
        <p:txBody>
          <a:bodyPr/>
          <a:lstStyle/>
          <a:p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Узнать, что такое доли.</a:t>
            </a:r>
            <a:b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Какие дроби существуют.</a:t>
            </a:r>
            <a:b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Как выполнять действия с дробями. </a:t>
            </a:r>
            <a:b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</a:br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 Рассмотреть различные задачи с дробями. </a:t>
            </a:r>
            <a:endParaRPr lang="ru-RU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8029400" y="2852936"/>
            <a:ext cx="7772400" cy="1509712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367287" y="0"/>
            <a:ext cx="5744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Основные цели: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95536" y="908720"/>
            <a:ext cx="216024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395536" y="1700808"/>
            <a:ext cx="216024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395536" y="3429000"/>
            <a:ext cx="216024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67544" y="5157192"/>
            <a:ext cx="216024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Использованная литература, электронные программы и интернет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Программа презентаций</a:t>
            </a:r>
            <a:r>
              <a:rPr lang="en-US" dirty="0" smtClean="0"/>
              <a:t> Microsoft Power Point</a:t>
            </a:r>
          </a:p>
          <a:p>
            <a:r>
              <a:rPr lang="ru-RU" dirty="0" smtClean="0"/>
              <a:t>Поисковые программы: </a:t>
            </a:r>
            <a:r>
              <a:rPr lang="en-US" dirty="0" smtClean="0"/>
              <a:t>Google</a:t>
            </a:r>
            <a:r>
              <a:rPr lang="ru-RU" dirty="0" smtClean="0"/>
              <a:t>, </a:t>
            </a:r>
            <a:r>
              <a:rPr lang="en-US" dirty="0" err="1" smtClean="0"/>
              <a:t>Yandex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Интернет ресурсы: </a:t>
            </a:r>
            <a:r>
              <a:rPr lang="ru-RU" i="1" dirty="0" err="1" smtClean="0"/>
              <a:t>artemonische.ru</a:t>
            </a:r>
            <a:r>
              <a:rPr lang="ru-RU" i="1" dirty="0" smtClean="0"/>
              <a:t>/</a:t>
            </a:r>
            <a:r>
              <a:rPr lang="ru-RU" i="1" dirty="0" err="1" smtClean="0"/>
              <a:t>prikolnaya_zadacha_po_matematike.html</a:t>
            </a:r>
            <a:r>
              <a:rPr lang="ru-RU" i="1" dirty="0" smtClean="0"/>
              <a:t>. Сайт « </a:t>
            </a:r>
            <a:r>
              <a:rPr lang="ru-RU" i="1" dirty="0" err="1" smtClean="0"/>
              <a:t>ПоЧемучка</a:t>
            </a:r>
            <a:r>
              <a:rPr lang="ru-RU" i="1" dirty="0" smtClean="0"/>
              <a:t>»</a:t>
            </a:r>
            <a:endParaRPr lang="en-US" dirty="0" smtClean="0"/>
          </a:p>
        </p:txBody>
      </p:sp>
      <p:pic>
        <p:nvPicPr>
          <p:cNvPr id="49154" name="Picture 2" descr="http://t0.gstatic.com/images?q=tbn:ANd9GcTE5vr5-h9kBoE86pePLfYT-PVraDw48Yc8rELjt1d5mQrPxRZ8HnBSAz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4437112"/>
            <a:ext cx="2057400" cy="222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4544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0688"/>
            <a:ext cx="89552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внимание!!!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Рисунок 5" descr="51656271_95067952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204864"/>
            <a:ext cx="4762500" cy="2448272"/>
          </a:xfrm>
          <a:prstGeom prst="rect">
            <a:avLst/>
          </a:prstGeom>
        </p:spPr>
      </p:pic>
      <p:pic>
        <p:nvPicPr>
          <p:cNvPr id="7" name="Рисунок 6" descr="imagesCAPU7K1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276872"/>
            <a:ext cx="367240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581128"/>
            <a:ext cx="7772400" cy="1362456"/>
          </a:xfrm>
        </p:spPr>
        <p:txBody>
          <a:bodyPr/>
          <a:lstStyle/>
          <a:p>
            <a:r>
              <a:rPr lang="ru-RU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7920880" cy="2157784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разные вопросы </a:t>
            </a:r>
            <a:r>
              <a:rPr lang="ru-RU" sz="360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вам ответить</a:t>
            </a:r>
            <a:endParaRPr lang="ru-RU" sz="36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Наука </a:t>
            </a:r>
            <a:r>
              <a:rPr lang="ru-RU" sz="3600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МАТЕМАТИКА</a:t>
            </a: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спешит</a:t>
            </a:r>
            <a:b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в жизни её трудно не заметить</a:t>
            </a:r>
            <a:b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Она ПОМОЖЕТ, ВЫЧИСЛИТ, РЕШИТ!</a:t>
            </a:r>
            <a:endParaRPr lang="ru-RU" sz="3600" dirty="0"/>
          </a:p>
        </p:txBody>
      </p:sp>
      <p:pic>
        <p:nvPicPr>
          <p:cNvPr id="4" name="Picture 4" descr="http://t1.gstatic.com/images?q=tbn:ANd9GcRtFmdjdZZAxby70uuZKfcsOAhr5LOxSD_vV8qScaEln_wdE68Dl8Kkve12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29000"/>
            <a:ext cx="3596342" cy="2996952"/>
          </a:xfrm>
          <a:prstGeom prst="rect">
            <a:avLst/>
          </a:prstGeom>
          <a:noFill/>
        </p:spPr>
      </p:pic>
      <p:pic>
        <p:nvPicPr>
          <p:cNvPr id="20482" name="Picture 2" descr="http://festival.1september.ru/articles/553861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89040"/>
            <a:ext cx="2376264" cy="2138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i="1" u="sng" dirty="0" smtClean="0">
                <a:ln/>
                <a:solidFill>
                  <a:schemeClr val="accent3"/>
                </a:solidFill>
              </a:rPr>
              <a:t>Доли это- в данном случае часть числа</a:t>
            </a:r>
            <a:endParaRPr lang="ru-RU" i="1" u="sng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499992" y="1916832"/>
            <a:ext cx="4041775" cy="654843"/>
          </a:xfrm>
        </p:spPr>
        <p:txBody>
          <a:bodyPr>
            <a:normAutofit/>
          </a:bodyPr>
          <a:lstStyle/>
          <a:p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ПРИМЕР:</a:t>
            </a:r>
            <a:endParaRPr lang="ru-RU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 испекла на ужин пиццу и разделила на 8 частей. 3/8 пиццы съели. А значит осталось 3 части. То есть 3/8 пиццы.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332656"/>
            <a:ext cx="5641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доли?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bonappetito-pizza.ru/pizza/menu_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852936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6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Задача!!!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Рассмотрите рисунок: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подумайте: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Какая часть фигуры закрашена:                          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A) желтым цветом ___?  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B) красным цветом ___? 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C) зеленым цветом ___? 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D) голубым и желтым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цветами ___?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6386" name="Picture 2" descr="доли кру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36912"/>
            <a:ext cx="3528392" cy="352839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452320" y="3140968"/>
            <a:ext cx="72008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/8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96336" y="3501008"/>
            <a:ext cx="5854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1/8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96336" y="3933056"/>
            <a:ext cx="61427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3/8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4653136"/>
            <a:ext cx="63511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4/8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6" grpId="0" build="p"/>
      <p:bldP spid="6" grpId="1" build="p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Какие дроби бывают?</a:t>
            </a:r>
            <a:endParaRPr lang="ru-RU" sz="32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539552" y="2803066"/>
            <a:ext cx="2209800" cy="217932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800" b="1" dirty="0" smtClean="0">
                <a:ln/>
                <a:solidFill>
                  <a:schemeClr val="accent3"/>
                </a:solidFill>
              </a:rPr>
              <a:t>Бывают:  простые правильные и простые  неправильные.</a:t>
            </a:r>
            <a:endParaRPr lang="ru-RU" sz="1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53657">
            <a:off x="5085444" y="2676734"/>
            <a:ext cx="2872325" cy="22836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14772">
            <a:off x="3364568" y="1135475"/>
            <a:ext cx="2076378" cy="292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8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7 0  0.031 0.01867  0.031 0.04133  C 0.031 0.06533  0.017 0.084  0 0.084  C -0.017 0.084  -0.031 0.10267  -0.031 0.12533  C -0.031 0.148  -0.017 0.16667  0 0.16667  C 0.017 0.16667  0.031 0.18533  0.031 0.208  C 0.031 0.23067  0.017 0.24933  0 0.24933  C -0.017 0.24933  -0.031 0.268  -0.031 0.292  C -0.031 0.31467  -0.017 0.33333  0 0.33333  C 0.017 0.33333  0.031 0.31467  0.031 0.292  C 0.031 0.268  0.017 0.24933  0 0.24933  C -0.017 0.24933  -0.031 0.23067  -0.031 0.208  C -0.031 0.18533  -0.017 0.16667  0 0.16667  C 0.017 0.16667  0.031 0.148  0.031 0.12533  C 0.031 0.10267  0.017 0.084  0 0.084  C -0.017 0.084  -0.031 0.06533  -0.031 0.04133  C -0.031 0.01867  -0.017 0  0 0  Z" pathEditMode="relative" ptsTypes="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2212848" cy="237626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2400" i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1412776"/>
            <a:ext cx="2209800" cy="2179320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Сейчас  дробь записывается так: Наверху числитель после разделительная черта(знак деления) и  знаменатель.</a:t>
            </a:r>
            <a:endParaRPr lang="ru-RU" sz="2000" b="1" i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4851">
            <a:off x="3531108" y="1058886"/>
            <a:ext cx="28956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57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/>
            </a:r>
            <a:b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сравнить?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Дроби с одинаковыми знаменателями:</a:t>
            </a:r>
            <a:endParaRPr lang="ru-RU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Дроби с одинаковыми числителями:</a:t>
            </a:r>
            <a:endParaRPr lang="ru-RU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u="sng" dirty="0" smtClean="0">
                <a:ln/>
                <a:solidFill>
                  <a:schemeClr val="accent3"/>
                </a:solidFill>
              </a:rPr>
              <a:t>Правило: Из двух дробей с одинаковым  знаменателями больше та, у которой числитель больше.</a:t>
            </a:r>
            <a:endParaRPr lang="ru-RU" b="1" i="1" u="sng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499992" y="2492896"/>
            <a:ext cx="4041775" cy="384572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u="sng" dirty="0" smtClean="0">
                <a:ln/>
                <a:solidFill>
                  <a:schemeClr val="accent3"/>
                </a:solidFill>
              </a:rPr>
              <a:t>Правило: Из двух дробей с одинаковым числителем больше та, у которой знаменатель меньше.</a:t>
            </a:r>
            <a:endParaRPr lang="ru-RU" b="1" i="1" u="sng" dirty="0">
              <a:ln/>
              <a:solidFill>
                <a:schemeClr val="accent3"/>
              </a:solidFill>
            </a:endParaRPr>
          </a:p>
        </p:txBody>
      </p:sp>
      <p:pic>
        <p:nvPicPr>
          <p:cNvPr id="22530" name="Picture 2" descr="http://t2.gstatic.com/images?q=tbn:ANd9GcRumWCu3Wlla_VfP0Y_4mOML69WC2k1SF-wc8ElUPoYUuwSmhhXMe35wYK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509120"/>
            <a:ext cx="2160240" cy="2049053"/>
          </a:xfrm>
          <a:prstGeom prst="rect">
            <a:avLst/>
          </a:prstGeom>
          <a:noFill/>
        </p:spPr>
      </p:pic>
      <p:sp>
        <p:nvSpPr>
          <p:cNvPr id="22532" name="AutoShape 4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155575" y="-661988"/>
            <a:ext cx="1381125" cy="1381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155575" y="-661988"/>
            <a:ext cx="1381125" cy="1381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155575" y="-661988"/>
            <a:ext cx="1381125" cy="1381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155575" y="-661988"/>
            <a:ext cx="1381125" cy="1381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0" name="AutoShape 12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2" name="AutoShape 14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4" name="AutoShape 16" descr="http://iclass.home-edu.ru/file.php/195/lesson/drobi_osnov/circle4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" name="Рисунок 21" descr="circle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4509120"/>
            <a:ext cx="2088232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 build="p"/>
      <p:bldP spid="7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Как сложить/вычесть дроби?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Чтобы сложить дроби нужно:</a:t>
            </a:r>
          </a:p>
          <a:p>
            <a:r>
              <a:rPr lang="ru-RU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1) Привести дроби к НОЗ( наименьшему общему знаменателю)</a:t>
            </a:r>
          </a:p>
          <a:p>
            <a:r>
              <a:rPr lang="ru-RU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2) Найти дополнительные множители.</a:t>
            </a:r>
          </a:p>
          <a:p>
            <a:r>
              <a:rPr lang="ru-RU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3) Умножить числитель и знаменатель на дополнительный множитель.</a:t>
            </a:r>
          </a:p>
          <a:p>
            <a:r>
              <a:rPr lang="ru-RU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4) Выполнить действие.</a:t>
            </a:r>
            <a:endParaRPr lang="ru-RU" b="1" i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8674" name="Picture 2" descr="http://t2.gstatic.com/images?q=tbn:ANd9GcQCAqMwDRh1ma14F1q--41ytCWIkFSHnX0y4wOZE07_BSpIjfHDz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725144"/>
            <a:ext cx="2543175" cy="1800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319</TotalTime>
  <Words>590</Words>
  <Application>Microsoft Office PowerPoint</Application>
  <PresentationFormat>Экран (4:3)</PresentationFormat>
  <Paragraphs>139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Поток</vt:lpstr>
      <vt:lpstr>Формула</vt:lpstr>
      <vt:lpstr>Группа: Теоретики.</vt:lpstr>
      <vt:lpstr>Узнать, что такое доли. Какие дроби существуют. Как выполнять действия с дробями.    Рассмотреть различные задачи с дробями. </vt:lpstr>
      <vt:lpstr> </vt:lpstr>
      <vt:lpstr>Слайд 4</vt:lpstr>
      <vt:lpstr>Задача!!!</vt:lpstr>
      <vt:lpstr>Какие дроби бывают?</vt:lpstr>
      <vt:lpstr>Слайд 7</vt:lpstr>
      <vt:lpstr> Как сравнить?</vt:lpstr>
      <vt:lpstr>Как сложить/вычесть дроби?</vt:lpstr>
      <vt:lpstr>Задачи: Типы  задач</vt:lpstr>
      <vt:lpstr>Нахождение дроби от числа</vt:lpstr>
      <vt:lpstr>Задачи на нахождение дроби от числа</vt:lpstr>
      <vt:lpstr>Нахождение неизвестного числа по значению его дроби</vt:lpstr>
      <vt:lpstr>Как найти, какую часть составляет одно число от другого?</vt:lpstr>
      <vt:lpstr>Слайд 15</vt:lpstr>
      <vt:lpstr>Слайд 16</vt:lpstr>
      <vt:lpstr>Слайд 17</vt:lpstr>
      <vt:lpstr>Слайд 18</vt:lpstr>
      <vt:lpstr>Изучив различную информацию, мы пришли к выводу:</vt:lpstr>
      <vt:lpstr>Использованная литература, электронные программы и интернет ресурсы: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1</cp:lastModifiedBy>
  <cp:revision>31</cp:revision>
  <dcterms:modified xsi:type="dcterms:W3CDTF">2012-11-22T08:09:14Z</dcterms:modified>
</cp:coreProperties>
</file>